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7" r:id="rId2"/>
    <p:sldId id="258" r:id="rId3"/>
    <p:sldId id="260" r:id="rId4"/>
    <p:sldId id="272" r:id="rId5"/>
    <p:sldId id="273" r:id="rId6"/>
    <p:sldId id="271" r:id="rId7"/>
    <p:sldId id="261" r:id="rId8"/>
    <p:sldId id="275" r:id="rId9"/>
    <p:sldId id="276" r:id="rId10"/>
    <p:sldId id="274" r:id="rId11"/>
    <p:sldId id="278" r:id="rId12"/>
    <p:sldId id="277" r:id="rId13"/>
    <p:sldId id="279" r:id="rId14"/>
    <p:sldId id="281" r:id="rId15"/>
    <p:sldId id="280" r:id="rId16"/>
    <p:sldId id="282" r:id="rId17"/>
    <p:sldId id="283" r:id="rId18"/>
    <p:sldId id="284" r:id="rId19"/>
    <p:sldId id="285" r:id="rId20"/>
    <p:sldId id="287" r:id="rId21"/>
    <p:sldId id="288" r:id="rId22"/>
    <p:sldId id="286" r:id="rId23"/>
    <p:sldId id="290" r:id="rId24"/>
    <p:sldId id="262" r:id="rId25"/>
    <p:sldId id="291" r:id="rId26"/>
    <p:sldId id="292" r:id="rId27"/>
    <p:sldId id="289" r:id="rId28"/>
    <p:sldId id="293" r:id="rId29"/>
    <p:sldId id="294" r:id="rId30"/>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6469" autoAdjust="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5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A1008DE1-1096-4486-A96C-D56CE668C1E6}" type="datetime1">
              <a:rPr lang="it-IT" smtClean="0"/>
              <a:pPr algn="r" rtl="0"/>
              <a:t>06/07/2017</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it-IT" smtClean="0"/>
              <a:pPr algn="r" rtl="0"/>
              <a:t>‹N›</a:t>
            </a:fld>
            <a:endParaRPr lang="it-IT" dirty="0"/>
          </a:p>
        </p:txBody>
      </p:sp>
    </p:spTree>
    <p:extLst>
      <p:ext uri="{BB962C8B-B14F-4D97-AF65-F5344CB8AC3E}">
        <p14:creationId xmlns:p14="http://schemas.microsoft.com/office/powerpoint/2010/main" xmlns=""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CE0F3D29-49CE-4619-943B-B5281755DD06}" type="datetime1">
              <a:rPr lang="it-IT" smtClean="0"/>
              <a:pPr/>
              <a:t>06/07/2017</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dirty="0" smtClean="0"/>
              <a:t>Fare clic per modificare gli stili del testo dello schema</a:t>
            </a:r>
          </a:p>
          <a:p>
            <a:pPr lvl="1" rtl="0"/>
            <a:r>
              <a:rPr lang="it-IT" dirty="0" smtClean="0"/>
              <a:t>Secondo livello</a:t>
            </a:r>
          </a:p>
          <a:p>
            <a:pPr lvl="2" rtl="0"/>
            <a:r>
              <a:rPr lang="it-IT" dirty="0" smtClean="0"/>
              <a:t>Terzo livello</a:t>
            </a:r>
          </a:p>
          <a:p>
            <a:pPr lvl="3" rtl="0"/>
            <a:r>
              <a:rPr lang="it-IT" dirty="0" smtClean="0"/>
              <a:t>Quarto livello</a:t>
            </a:r>
          </a:p>
          <a:p>
            <a:pPr lvl="4" rtl="0"/>
            <a:r>
              <a:rPr lang="it-IT" dirty="0" smtClean="0"/>
              <a:t>Quinto livello</a:t>
            </a:r>
            <a:endParaRPr lang="it-IT" dirty="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it-IT" smtClean="0"/>
              <a:pPr/>
              <a:t>‹N›</a:t>
            </a:fld>
            <a:endParaRPr lang="it-IT" dirty="0"/>
          </a:p>
        </p:txBody>
      </p:sp>
    </p:spTree>
    <p:extLst>
      <p:ext uri="{BB962C8B-B14F-4D97-AF65-F5344CB8AC3E}">
        <p14:creationId xmlns:p14="http://schemas.microsoft.com/office/powerpoint/2010/main" xmlns=""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8DC57A8-AE18-4654-B6AF-04B3577165BE}" type="slidenum">
              <a:rPr lang="it-IT" smtClean="0"/>
              <a:pPr/>
              <a:t>1</a:t>
            </a:fld>
            <a:endParaRPr lang="it-IT" dirty="0"/>
          </a:p>
        </p:txBody>
      </p:sp>
    </p:spTree>
    <p:extLst>
      <p:ext uri="{BB962C8B-B14F-4D97-AF65-F5344CB8AC3E}">
        <p14:creationId xmlns:p14="http://schemas.microsoft.com/office/powerpoint/2010/main" xmlns="" val="133397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pPr rtl="0"/>
              <a:t>2</a:t>
            </a:fld>
            <a:endParaRPr lang="it-IT" dirty="0"/>
          </a:p>
        </p:txBody>
      </p:sp>
    </p:spTree>
    <p:extLst>
      <p:ext uri="{BB962C8B-B14F-4D97-AF65-F5344CB8AC3E}">
        <p14:creationId xmlns:p14="http://schemas.microsoft.com/office/powerpoint/2010/main" xmlns="" val="33426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3</a:t>
            </a:fld>
            <a:endParaRPr lang="it-IT" dirty="0"/>
          </a:p>
        </p:txBody>
      </p:sp>
    </p:spTree>
    <p:extLst>
      <p:ext uri="{BB962C8B-B14F-4D97-AF65-F5344CB8AC3E}">
        <p14:creationId xmlns:p14="http://schemas.microsoft.com/office/powerpoint/2010/main" xmlns="" val="107634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4</a:t>
            </a:fld>
            <a:endParaRPr lang="it-IT" dirty="0"/>
          </a:p>
        </p:txBody>
      </p:sp>
    </p:spTree>
    <p:extLst>
      <p:ext uri="{BB962C8B-B14F-4D97-AF65-F5344CB8AC3E}">
        <p14:creationId xmlns:p14="http://schemas.microsoft.com/office/powerpoint/2010/main" xmlns="" val="1076347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5</a:t>
            </a:fld>
            <a:endParaRPr lang="it-IT" dirty="0"/>
          </a:p>
        </p:txBody>
      </p:sp>
    </p:spTree>
    <p:extLst>
      <p:ext uri="{BB962C8B-B14F-4D97-AF65-F5344CB8AC3E}">
        <p14:creationId xmlns:p14="http://schemas.microsoft.com/office/powerpoint/2010/main" xmlns="" val="107634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7</a:t>
            </a:fld>
            <a:endParaRPr lang="it-IT" dirty="0"/>
          </a:p>
        </p:txBody>
      </p:sp>
    </p:spTree>
    <p:extLst>
      <p:ext uri="{BB962C8B-B14F-4D97-AF65-F5344CB8AC3E}">
        <p14:creationId xmlns:p14="http://schemas.microsoft.com/office/powerpoint/2010/main" xmlns="" val="50012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8</a:t>
            </a:fld>
            <a:endParaRPr lang="it-IT" dirty="0"/>
          </a:p>
        </p:txBody>
      </p:sp>
    </p:spTree>
    <p:extLst>
      <p:ext uri="{BB962C8B-B14F-4D97-AF65-F5344CB8AC3E}">
        <p14:creationId xmlns:p14="http://schemas.microsoft.com/office/powerpoint/2010/main" xmlns="" val="5001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24</a:t>
            </a:fld>
            <a:endParaRPr lang="it-IT" dirty="0"/>
          </a:p>
        </p:txBody>
      </p:sp>
    </p:spTree>
    <p:extLst>
      <p:ext uri="{BB962C8B-B14F-4D97-AF65-F5344CB8AC3E}">
        <p14:creationId xmlns:p14="http://schemas.microsoft.com/office/powerpoint/2010/main" xmlns="" val="2311837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it-IT" smtClean="0"/>
              <a:t>Fare clic per modificare lo stile del titolo</a:t>
            </a:r>
            <a:endParaRPr lang="it-IT" dirty="0"/>
          </a:p>
        </p:txBody>
      </p:sp>
      <p:sp>
        <p:nvSpPr>
          <p:cNvPr id="3" name="Sottotitol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smtClean="0"/>
              <a:t>Fare clic per modificare lo stile del sottotitolo dello schema</a:t>
            </a:r>
            <a:endParaRPr lang="it-IT" dirty="0"/>
          </a:p>
        </p:txBody>
      </p:sp>
    </p:spTree>
    <p:extLst>
      <p:ext uri="{BB962C8B-B14F-4D97-AF65-F5344CB8AC3E}">
        <p14:creationId xmlns:p14="http://schemas.microsoft.com/office/powerpoint/2010/main" xmlns="" val="2981203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immagini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066214" y="421594"/>
            <a:ext cx="2286000" cy="1885508"/>
          </a:xfrm>
        </p:spPr>
        <p:txBody>
          <a:bodyPr rtlCol="0">
            <a:normAutofit/>
          </a:bodyPr>
          <a:lstStyle>
            <a:lvl1pPr algn="l" rtl="0">
              <a:defRPr sz="2400"/>
            </a:lvl1pPr>
          </a:lstStyle>
          <a:p>
            <a:pPr rtl="0"/>
            <a:r>
              <a:rPr lang="it-IT" smtClean="0"/>
              <a:t>Fare clic per modificare lo stile del titolo</a:t>
            </a:r>
            <a:endParaRPr lang="it-IT" dirty="0"/>
          </a:p>
        </p:txBody>
      </p:sp>
      <p:grpSp>
        <p:nvGrpSpPr>
          <p:cNvPr id="84" name="Gruppo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6"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7"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8"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9"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0"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1"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2"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3"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4"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5"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6"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97" name="Segnaposto immagine 33" descr="Segnaposto vuoto per aggiungere un'immagine. Fare clic sul segnaposto e selezionare l'immagine che si vuole aggiungere."/>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it-IT" smtClean="0"/>
              <a:t>Fare clic sull'icona per inserire un'immagine</a:t>
            </a:r>
            <a:endParaRPr lang="it-IT" dirty="0"/>
          </a:p>
        </p:txBody>
      </p:sp>
      <p:grpSp>
        <p:nvGrpSpPr>
          <p:cNvPr id="98" name="Gruppo 97"/>
          <p:cNvGrpSpPr/>
          <p:nvPr/>
        </p:nvGrpSpPr>
        <p:grpSpPr>
          <a:xfrm>
            <a:off x="5322489" y="319177"/>
            <a:ext cx="3389607" cy="2710838"/>
            <a:chOff x="895350" y="3313113"/>
            <a:chExt cx="3613151" cy="2790825"/>
          </a:xfrm>
          <a:solidFill>
            <a:schemeClr val="tx1">
              <a:lumMod val="50000"/>
            </a:schemeClr>
          </a:solidFill>
        </p:grpSpPr>
        <p:sp>
          <p:nvSpPr>
            <p:cNvPr id="99"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0"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1"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2"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3"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4"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5"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6"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7"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8"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9"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0"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11" name="Segnaposto immagine 33" descr="Segnaposto vuoto per aggiungere un'immagine. Fare clic sul segnaposto e selezionare l'immagine che si vuole aggiungere."/>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it-IT" smtClean="0"/>
              <a:t>Fare clic sull'icona per inserire un'immagine</a:t>
            </a:r>
            <a:endParaRPr lang="it-IT" dirty="0"/>
          </a:p>
        </p:txBody>
      </p:sp>
      <p:grpSp>
        <p:nvGrpSpPr>
          <p:cNvPr id="112" name="Gruppo 111"/>
          <p:cNvGrpSpPr/>
          <p:nvPr/>
        </p:nvGrpSpPr>
        <p:grpSpPr>
          <a:xfrm>
            <a:off x="5322489" y="3245640"/>
            <a:ext cx="3389607" cy="2710838"/>
            <a:chOff x="895350" y="3313113"/>
            <a:chExt cx="3613151" cy="2790825"/>
          </a:xfrm>
          <a:solidFill>
            <a:schemeClr val="tx1">
              <a:lumMod val="50000"/>
            </a:schemeClr>
          </a:solidFill>
        </p:grpSpPr>
        <p:sp>
          <p:nvSpPr>
            <p:cNvPr id="11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25" name="Segnaposto immagine 33" descr="Segnaposto vuoto per aggiungere un'immagine. Fare clic sul segnaposto e selezionare l'immagine che si vuole aggiungere."/>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it-IT" smtClean="0"/>
              <a:t>Fare clic sull'icona per inserire un'immagine</a:t>
            </a:r>
            <a:endParaRPr lang="it-IT" dirty="0"/>
          </a:p>
        </p:txBody>
      </p:sp>
      <p:sp>
        <p:nvSpPr>
          <p:cNvPr id="126" name="Segnaposto testo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smtClean="0"/>
              <a:t>Fare clic per modificare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7" name="Segnaposto piè di pagina 6"/>
          <p:cNvSpPr>
            <a:spLocks noGrp="1"/>
          </p:cNvSpPr>
          <p:nvPr>
            <p:ph type="ftr" sz="quarter" idx="11"/>
          </p:nvPr>
        </p:nvSpPr>
        <p:spPr/>
        <p:txBody>
          <a:bodyPr rtlCol="0"/>
          <a:lstStyle/>
          <a:p>
            <a:pPr rtl="0"/>
            <a:r>
              <a:rPr lang="it-IT" smtClean="0"/>
              <a:t>Nadia Sensi 2017 </a:t>
            </a:r>
            <a:endParaRPr lang="it-IT" dirty="0"/>
          </a:p>
        </p:txBody>
      </p:sp>
      <p:sp>
        <p:nvSpPr>
          <p:cNvPr id="6" name="Segnaposto data 5"/>
          <p:cNvSpPr>
            <a:spLocks noGrp="1"/>
          </p:cNvSpPr>
          <p:nvPr>
            <p:ph type="dt" sz="half" idx="10"/>
          </p:nvPr>
        </p:nvSpPr>
        <p:spPr/>
        <p:txBody>
          <a:bodyPr rtlCol="0"/>
          <a:lstStyle>
            <a:lvl1pPr>
              <a:defRPr/>
            </a:lvl1pPr>
          </a:lstStyle>
          <a:p>
            <a:endParaRPr lang="it-IT" dirty="0"/>
          </a:p>
        </p:txBody>
      </p:sp>
    </p:spTree>
    <p:extLst>
      <p:ext uri="{BB962C8B-B14F-4D97-AF65-F5344CB8AC3E}">
        <p14:creationId xmlns:p14="http://schemas.microsoft.com/office/powerpoint/2010/main" xmlns="" val="787425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it-IT" smtClean="0"/>
              <a:t>Fare clic per modificare lo stile del titolo</a:t>
            </a:r>
            <a:endParaRPr lang="it-IT" dirty="0"/>
          </a:p>
        </p:txBody>
      </p:sp>
      <p:sp>
        <p:nvSpPr>
          <p:cNvPr id="3" name="Segnaposto contenut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testo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smtClean="0"/>
              <a:t>Fare clic per modificare stili del testo dello schema</a:t>
            </a:r>
          </a:p>
        </p:txBody>
      </p:sp>
      <p:sp>
        <p:nvSpPr>
          <p:cNvPr id="7" name="Segnaposto numero diapositiva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it-IT" smtClean="0"/>
              <a:pPr rtl="0"/>
              <a:t>‹N›</a:t>
            </a:fld>
            <a:endParaRPr lang="it-IT" dirty="0"/>
          </a:p>
        </p:txBody>
      </p:sp>
      <p:sp>
        <p:nvSpPr>
          <p:cNvPr id="6" name="Segnaposto piè di pagina 5"/>
          <p:cNvSpPr>
            <a:spLocks noGrp="1"/>
          </p:cNvSpPr>
          <p:nvPr>
            <p:ph type="ftr" sz="quarter" idx="11"/>
          </p:nvPr>
        </p:nvSpPr>
        <p:spPr/>
        <p:txBody>
          <a:bodyPr rtlCol="0"/>
          <a:lstStyle/>
          <a:p>
            <a:pPr rtl="0"/>
            <a:r>
              <a:rPr lang="it-IT" smtClean="0"/>
              <a:t>Nadia Sensi 2017 </a:t>
            </a:r>
            <a:endParaRPr lang="it-IT" dirty="0"/>
          </a:p>
        </p:txBody>
      </p:sp>
      <p:sp>
        <p:nvSpPr>
          <p:cNvPr id="5" name="Segnaposto data 4"/>
          <p:cNvSpPr>
            <a:spLocks noGrp="1"/>
          </p:cNvSpPr>
          <p:nvPr>
            <p:ph type="dt" sz="half" idx="10"/>
          </p:nvPr>
        </p:nvSpPr>
        <p:spPr>
          <a:xfrm>
            <a:off x="8075611" y="6019801"/>
            <a:ext cx="1396260" cy="228600"/>
          </a:xfrm>
        </p:spPr>
        <p:txBody>
          <a:bodyPr rtlCol="0"/>
          <a:lstStyle>
            <a:lvl1pPr>
              <a:defRPr/>
            </a:lvl1pPr>
          </a:lstStyle>
          <a:p>
            <a:endParaRPr lang="it-IT" dirty="0"/>
          </a:p>
        </p:txBody>
      </p:sp>
    </p:spTree>
    <p:extLst>
      <p:ext uri="{BB962C8B-B14F-4D97-AF65-F5344CB8AC3E}">
        <p14:creationId xmlns:p14="http://schemas.microsoft.com/office/powerpoint/2010/main" xmlns="" val="1239762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it-IT" smtClean="0"/>
              <a:t>Fare clic per modificare lo stile del titolo</a:t>
            </a:r>
            <a:endParaRPr lang="it-IT" dirty="0"/>
          </a:p>
        </p:txBody>
      </p:sp>
      <p:grpSp>
        <p:nvGrpSpPr>
          <p:cNvPr id="8" name="Gruppo 7"/>
          <p:cNvGrpSpPr/>
          <p:nvPr/>
        </p:nvGrpSpPr>
        <p:grpSpPr>
          <a:xfrm>
            <a:off x="595546" y="781398"/>
            <a:ext cx="6433398" cy="5053665"/>
            <a:chOff x="5162444" y="781398"/>
            <a:chExt cx="6433398" cy="5053665"/>
          </a:xfrm>
        </p:grpSpPr>
        <p:sp>
          <p:nvSpPr>
            <p:cNvPr id="9" name="Figura a mano libera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 name="Figura a mano libera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nvGrpSpPr>
            <p:cNvPr id="11" name="Gruppo 10"/>
            <p:cNvGrpSpPr/>
            <p:nvPr/>
          </p:nvGrpSpPr>
          <p:grpSpPr>
            <a:xfrm>
              <a:off x="5814205" y="859113"/>
              <a:ext cx="5129146" cy="4880471"/>
              <a:chOff x="7856559" y="859113"/>
              <a:chExt cx="3086791" cy="4880471"/>
            </a:xfrm>
          </p:grpSpPr>
          <p:sp>
            <p:nvSpPr>
              <p:cNvPr id="20" name="Figura a mano libera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Figura a mano libera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2" name="Figura a mano libera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Figura a mano libera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4" name="Figura a mano libera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Figura a mano libera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7" name="Figura a mano libera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8" name="Figura a mano libera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Figura a mano libera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egnaposto immagine 2" descr="Segnaposto vuoto per aggiungere un'immagine. Fare clic sul segnaposto e selezionare l'immagine che si vuole aggiungere."/>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it-IT" smtClean="0"/>
              <a:t>Fare clic sull'icona per inserire un'immagine</a:t>
            </a:r>
            <a:endParaRPr lang="it-IT" dirty="0"/>
          </a:p>
        </p:txBody>
      </p:sp>
      <p:sp>
        <p:nvSpPr>
          <p:cNvPr id="4" name="Segnaposto testo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smtClean="0"/>
              <a:t>Fare clic per modificare stili del testo dello schema</a:t>
            </a:r>
          </a:p>
        </p:txBody>
      </p:sp>
      <p:sp>
        <p:nvSpPr>
          <p:cNvPr id="7" name="Segnaposto numero diapositiva 6"/>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6" name="Segnaposto piè di pagina 5"/>
          <p:cNvSpPr>
            <a:spLocks noGrp="1"/>
          </p:cNvSpPr>
          <p:nvPr>
            <p:ph type="ftr" sz="quarter" idx="11"/>
          </p:nvPr>
        </p:nvSpPr>
        <p:spPr/>
        <p:txBody>
          <a:bodyPr rtlCol="0"/>
          <a:lstStyle/>
          <a:p>
            <a:pPr rtl="0"/>
            <a:r>
              <a:rPr lang="it-IT" smtClean="0"/>
              <a:t>Nadia Sensi 2017 </a:t>
            </a:r>
            <a:endParaRPr lang="it-IT" dirty="0"/>
          </a:p>
        </p:txBody>
      </p:sp>
      <p:sp>
        <p:nvSpPr>
          <p:cNvPr id="5" name="Segnaposto data 4"/>
          <p:cNvSpPr>
            <a:spLocks noGrp="1"/>
          </p:cNvSpPr>
          <p:nvPr>
            <p:ph type="dt" sz="half" idx="10"/>
          </p:nvPr>
        </p:nvSpPr>
        <p:spPr/>
        <p:txBody>
          <a:bodyPr rtlCol="0"/>
          <a:lstStyle>
            <a:lvl1pPr>
              <a:defRPr/>
            </a:lvl1pPr>
          </a:lstStyle>
          <a:p>
            <a:endParaRPr lang="it-IT" dirty="0"/>
          </a:p>
        </p:txBody>
      </p:sp>
    </p:spTree>
    <p:extLst>
      <p:ext uri="{BB962C8B-B14F-4D97-AF65-F5344CB8AC3E}">
        <p14:creationId xmlns:p14="http://schemas.microsoft.com/office/powerpoint/2010/main" xmlns="" val="265957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testo verticale 2"/>
          <p:cNvSpPr>
            <a:spLocks noGrp="1"/>
          </p:cNvSpPr>
          <p:nvPr>
            <p:ph type="body" orient="vert" idx="1"/>
          </p:nvPr>
        </p:nvSpPr>
        <p:spPr/>
        <p:txBody>
          <a:bodyPr vert="eaVert"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5" name="Segnaposto piè di pagina 4"/>
          <p:cNvSpPr>
            <a:spLocks noGrp="1"/>
          </p:cNvSpPr>
          <p:nvPr>
            <p:ph type="ftr" sz="quarter" idx="11"/>
          </p:nvPr>
        </p:nvSpPr>
        <p:spPr/>
        <p:txBody>
          <a:bodyPr rtlCol="0"/>
          <a:lstStyle/>
          <a:p>
            <a:pPr rtl="0"/>
            <a:r>
              <a:rPr lang="it-IT" smtClean="0"/>
              <a:t>Nadia Sensi 2017 </a:t>
            </a:r>
            <a:endParaRPr lang="it-IT" dirty="0"/>
          </a:p>
        </p:txBody>
      </p:sp>
      <p:sp>
        <p:nvSpPr>
          <p:cNvPr id="4" name="Segnaposto data 3"/>
          <p:cNvSpPr>
            <a:spLocks noGrp="1"/>
          </p:cNvSpPr>
          <p:nvPr>
            <p:ph type="dt" sz="half" idx="10"/>
          </p:nvPr>
        </p:nvSpPr>
        <p:spPr/>
        <p:txBody>
          <a:bodyPr rtlCol="0"/>
          <a:lstStyle>
            <a:lvl1pPr>
              <a:defRPr/>
            </a:lvl1pPr>
          </a:lstStyle>
          <a:p>
            <a:endParaRPr lang="it-IT" dirty="0"/>
          </a:p>
        </p:txBody>
      </p:sp>
    </p:spTree>
    <p:extLst>
      <p:ext uri="{BB962C8B-B14F-4D97-AF65-F5344CB8AC3E}">
        <p14:creationId xmlns:p14="http://schemas.microsoft.com/office/powerpoint/2010/main" xmlns="" val="2447936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624268" y="304800"/>
            <a:ext cx="1729531" cy="5676900"/>
          </a:xfrm>
        </p:spPr>
        <p:txBody>
          <a:bodyPr vert="eaVert" rtlCol="0"/>
          <a:lstStyle/>
          <a:p>
            <a:pPr rtl="0"/>
            <a:r>
              <a:rPr lang="it-IT" smtClean="0"/>
              <a:t>Fare clic per modificare lo stile del titolo</a:t>
            </a:r>
            <a:endParaRPr lang="it-IT" dirty="0"/>
          </a:p>
        </p:txBody>
      </p:sp>
      <p:sp>
        <p:nvSpPr>
          <p:cNvPr id="3" name="Segnaposto testo verticale 2"/>
          <p:cNvSpPr>
            <a:spLocks noGrp="1"/>
          </p:cNvSpPr>
          <p:nvPr>
            <p:ph type="body" orient="vert" idx="1"/>
          </p:nvPr>
        </p:nvSpPr>
        <p:spPr>
          <a:xfrm>
            <a:off x="838199" y="304800"/>
            <a:ext cx="8633671" cy="5676900"/>
          </a:xfrm>
        </p:spPr>
        <p:txBody>
          <a:bodyPr vert="eaVert"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5" name="Segnaposto piè di pagina 4"/>
          <p:cNvSpPr>
            <a:spLocks noGrp="1"/>
          </p:cNvSpPr>
          <p:nvPr>
            <p:ph type="ftr" sz="quarter" idx="11"/>
          </p:nvPr>
        </p:nvSpPr>
        <p:spPr/>
        <p:txBody>
          <a:bodyPr rtlCol="0"/>
          <a:lstStyle/>
          <a:p>
            <a:pPr rtl="0"/>
            <a:r>
              <a:rPr lang="it-IT" smtClean="0"/>
              <a:t>Nadia Sensi 2017 </a:t>
            </a:r>
            <a:endParaRPr lang="it-IT" dirty="0"/>
          </a:p>
        </p:txBody>
      </p:sp>
      <p:sp>
        <p:nvSpPr>
          <p:cNvPr id="4" name="Segnaposto data 3"/>
          <p:cNvSpPr>
            <a:spLocks noGrp="1"/>
          </p:cNvSpPr>
          <p:nvPr>
            <p:ph type="dt" sz="half" idx="10"/>
          </p:nvPr>
        </p:nvSpPr>
        <p:spPr/>
        <p:txBody>
          <a:bodyPr rtlCol="0"/>
          <a:lstStyle>
            <a:lvl1pPr>
              <a:defRPr/>
            </a:lvl1pPr>
          </a:lstStyle>
          <a:p>
            <a:endParaRPr lang="it-IT" dirty="0"/>
          </a:p>
        </p:txBody>
      </p:sp>
    </p:spTree>
    <p:extLst>
      <p:ext uri="{BB962C8B-B14F-4D97-AF65-F5344CB8AC3E}">
        <p14:creationId xmlns:p14="http://schemas.microsoft.com/office/powerpoint/2010/main" xmlns="" val="4205803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contenuto 2"/>
          <p:cNvSpPr>
            <a:spLocks noGrp="1"/>
          </p:cNvSpPr>
          <p:nvPr>
            <p:ph idx="1"/>
          </p:nvPr>
        </p:nvSpPr>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5" name="Segnaposto piè di pagina 4"/>
          <p:cNvSpPr>
            <a:spLocks noGrp="1"/>
          </p:cNvSpPr>
          <p:nvPr>
            <p:ph type="ftr" sz="quarter" idx="11"/>
          </p:nvPr>
        </p:nvSpPr>
        <p:spPr/>
        <p:txBody>
          <a:bodyPr rtlCol="0"/>
          <a:lstStyle/>
          <a:p>
            <a:pPr rtl="0"/>
            <a:r>
              <a:rPr lang="it-IT" smtClean="0"/>
              <a:t>Nadia Sensi 2017 </a:t>
            </a:r>
            <a:endParaRPr lang="it-IT" dirty="0"/>
          </a:p>
        </p:txBody>
      </p:sp>
      <p:sp>
        <p:nvSpPr>
          <p:cNvPr id="4" name="Segnaposto data 3"/>
          <p:cNvSpPr>
            <a:spLocks noGrp="1"/>
          </p:cNvSpPr>
          <p:nvPr>
            <p:ph type="dt" sz="half" idx="10"/>
          </p:nvPr>
        </p:nvSpPr>
        <p:spPr/>
        <p:txBody>
          <a:bodyPr rtlCol="0"/>
          <a:lstStyle>
            <a:lvl1pPr>
              <a:defRPr/>
            </a:lvl1pPr>
          </a:lstStyle>
          <a:p>
            <a:endParaRPr lang="it-IT" dirty="0"/>
          </a:p>
        </p:txBody>
      </p:sp>
    </p:spTree>
    <p:extLst>
      <p:ext uri="{BB962C8B-B14F-4D97-AF65-F5344CB8AC3E}">
        <p14:creationId xmlns:p14="http://schemas.microsoft.com/office/powerpoint/2010/main" xmlns="" val="339630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it-IT" smtClean="0"/>
              <a:t>Fare clic per modificare lo stile del titolo</a:t>
            </a:r>
            <a:endParaRPr lang="it-IT" dirty="0"/>
          </a:p>
        </p:txBody>
      </p:sp>
      <p:sp>
        <p:nvSpPr>
          <p:cNvPr id="3" name="Segnaposto testo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it-IT" smtClean="0"/>
              <a:t>Fare clic per modificare stili del testo dello schema</a:t>
            </a:r>
          </a:p>
        </p:txBody>
      </p:sp>
    </p:spTree>
    <p:extLst>
      <p:ext uri="{BB962C8B-B14F-4D97-AF65-F5344CB8AC3E}">
        <p14:creationId xmlns:p14="http://schemas.microsoft.com/office/powerpoint/2010/main" xmlns="" val="1229257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contenuto 2"/>
          <p:cNvSpPr>
            <a:spLocks noGrp="1"/>
          </p:cNvSpPr>
          <p:nvPr>
            <p:ph sz="half" idx="1"/>
          </p:nvPr>
        </p:nvSpPr>
        <p:spPr>
          <a:xfrm>
            <a:off x="1065212" y="1825625"/>
            <a:ext cx="4954588" cy="4187952"/>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contenuto 3"/>
          <p:cNvSpPr>
            <a:spLocks noGrp="1"/>
          </p:cNvSpPr>
          <p:nvPr>
            <p:ph sz="half" idx="2"/>
          </p:nvPr>
        </p:nvSpPr>
        <p:spPr>
          <a:xfrm>
            <a:off x="6172200" y="1825625"/>
            <a:ext cx="4951414" cy="4187952"/>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7" name="Segnaposto numero diapositiva 6"/>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6" name="Segnaposto piè di pagina 5"/>
          <p:cNvSpPr>
            <a:spLocks noGrp="1"/>
          </p:cNvSpPr>
          <p:nvPr>
            <p:ph type="ftr" sz="quarter" idx="11"/>
          </p:nvPr>
        </p:nvSpPr>
        <p:spPr/>
        <p:txBody>
          <a:bodyPr rtlCol="0"/>
          <a:lstStyle/>
          <a:p>
            <a:pPr rtl="0"/>
            <a:r>
              <a:rPr lang="it-IT" smtClean="0"/>
              <a:t>Nadia Sensi 2017 </a:t>
            </a:r>
            <a:endParaRPr lang="it-IT" dirty="0"/>
          </a:p>
        </p:txBody>
      </p:sp>
      <p:sp>
        <p:nvSpPr>
          <p:cNvPr id="5" name="Segnaposto data 4"/>
          <p:cNvSpPr>
            <a:spLocks noGrp="1"/>
          </p:cNvSpPr>
          <p:nvPr>
            <p:ph type="dt" sz="half" idx="10"/>
          </p:nvPr>
        </p:nvSpPr>
        <p:spPr/>
        <p:txBody>
          <a:bodyPr rtlCol="0"/>
          <a:lstStyle>
            <a:lvl1pPr>
              <a:defRPr/>
            </a:lvl1pPr>
          </a:lstStyle>
          <a:p>
            <a:endParaRPr lang="it-IT" dirty="0"/>
          </a:p>
        </p:txBody>
      </p:sp>
    </p:spTree>
    <p:extLst>
      <p:ext uri="{BB962C8B-B14F-4D97-AF65-F5344CB8AC3E}">
        <p14:creationId xmlns:p14="http://schemas.microsoft.com/office/powerpoint/2010/main" xmlns="" val="2972755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testo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smtClean="0"/>
              <a:t>Fare clic per modificare stili del testo dello schema</a:t>
            </a:r>
          </a:p>
        </p:txBody>
      </p:sp>
      <p:sp>
        <p:nvSpPr>
          <p:cNvPr id="4" name="Segnaposto contenuto 3"/>
          <p:cNvSpPr>
            <a:spLocks noGrp="1"/>
          </p:cNvSpPr>
          <p:nvPr>
            <p:ph sz="half" idx="2"/>
          </p:nvPr>
        </p:nvSpPr>
        <p:spPr>
          <a:xfrm>
            <a:off x="1069848" y="2505075"/>
            <a:ext cx="4956048" cy="3476625"/>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test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smtClean="0"/>
              <a:t>Fare clic per modificare stili del testo dello schema</a:t>
            </a:r>
          </a:p>
        </p:txBody>
      </p:sp>
      <p:sp>
        <p:nvSpPr>
          <p:cNvPr id="6" name="Segnaposto contenuto 5"/>
          <p:cNvSpPr>
            <a:spLocks noGrp="1"/>
          </p:cNvSpPr>
          <p:nvPr>
            <p:ph sz="quarter" idx="4"/>
          </p:nvPr>
        </p:nvSpPr>
        <p:spPr>
          <a:xfrm>
            <a:off x="6172200" y="2505075"/>
            <a:ext cx="4956048" cy="3476625"/>
          </a:xfrm>
        </p:spPr>
        <p:txBody>
          <a:bodyPr rtlCol="0"/>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9" name="Segnaposto numero diapositiva 8"/>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8" name="Segnaposto piè di pagina 7"/>
          <p:cNvSpPr>
            <a:spLocks noGrp="1"/>
          </p:cNvSpPr>
          <p:nvPr>
            <p:ph type="ftr" sz="quarter" idx="11"/>
          </p:nvPr>
        </p:nvSpPr>
        <p:spPr/>
        <p:txBody>
          <a:bodyPr rtlCol="0"/>
          <a:lstStyle/>
          <a:p>
            <a:pPr rtl="0"/>
            <a:r>
              <a:rPr lang="it-IT" smtClean="0"/>
              <a:t>Nadia Sensi 2017 </a:t>
            </a:r>
            <a:endParaRPr lang="it-IT" dirty="0"/>
          </a:p>
        </p:txBody>
      </p:sp>
      <p:sp>
        <p:nvSpPr>
          <p:cNvPr id="7" name="Segnaposto data 6"/>
          <p:cNvSpPr>
            <a:spLocks noGrp="1"/>
          </p:cNvSpPr>
          <p:nvPr>
            <p:ph type="dt" sz="half" idx="10"/>
          </p:nvPr>
        </p:nvSpPr>
        <p:spPr/>
        <p:txBody>
          <a:bodyPr rtlCol="0"/>
          <a:lstStyle>
            <a:lvl1pPr>
              <a:defRPr/>
            </a:lvl1pPr>
          </a:lstStyle>
          <a:p>
            <a:endParaRPr lang="it-IT" dirty="0"/>
          </a:p>
        </p:txBody>
      </p:sp>
    </p:spTree>
    <p:extLst>
      <p:ext uri="{BB962C8B-B14F-4D97-AF65-F5344CB8AC3E}">
        <p14:creationId xmlns:p14="http://schemas.microsoft.com/office/powerpoint/2010/main" xmlns="" val="2318571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5" name="Segnaposto numero diapositiva 4"/>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4" name="Segnaposto piè di pagina 3"/>
          <p:cNvSpPr>
            <a:spLocks noGrp="1"/>
          </p:cNvSpPr>
          <p:nvPr>
            <p:ph type="ftr" sz="quarter" idx="11"/>
          </p:nvPr>
        </p:nvSpPr>
        <p:spPr/>
        <p:txBody>
          <a:bodyPr rtlCol="0"/>
          <a:lstStyle/>
          <a:p>
            <a:pPr rtl="0"/>
            <a:r>
              <a:rPr lang="it-IT" smtClean="0"/>
              <a:t>Nadia Sensi 2017 </a:t>
            </a:r>
            <a:endParaRPr lang="it-IT" dirty="0"/>
          </a:p>
        </p:txBody>
      </p:sp>
      <p:sp>
        <p:nvSpPr>
          <p:cNvPr id="3" name="Segnaposto data 2"/>
          <p:cNvSpPr>
            <a:spLocks noGrp="1"/>
          </p:cNvSpPr>
          <p:nvPr>
            <p:ph type="dt" sz="half" idx="10"/>
          </p:nvPr>
        </p:nvSpPr>
        <p:spPr/>
        <p:txBody>
          <a:bodyPr rtlCol="0"/>
          <a:lstStyle>
            <a:lvl1pPr>
              <a:defRPr/>
            </a:lvl1pPr>
          </a:lstStyle>
          <a:p>
            <a:endParaRPr lang="it-IT" dirty="0"/>
          </a:p>
        </p:txBody>
      </p:sp>
    </p:spTree>
    <p:extLst>
      <p:ext uri="{BB962C8B-B14F-4D97-AF65-F5344CB8AC3E}">
        <p14:creationId xmlns:p14="http://schemas.microsoft.com/office/powerpoint/2010/main" xmlns="" val="3512816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3" name="Segnaposto piè di pagina 2"/>
          <p:cNvSpPr>
            <a:spLocks noGrp="1"/>
          </p:cNvSpPr>
          <p:nvPr>
            <p:ph type="ftr" sz="quarter" idx="11"/>
          </p:nvPr>
        </p:nvSpPr>
        <p:spPr/>
        <p:txBody>
          <a:bodyPr rtlCol="0"/>
          <a:lstStyle/>
          <a:p>
            <a:pPr rtl="0"/>
            <a:r>
              <a:rPr lang="it-IT" smtClean="0"/>
              <a:t>Nadia Sensi 2017 </a:t>
            </a:r>
            <a:endParaRPr lang="it-IT" dirty="0"/>
          </a:p>
        </p:txBody>
      </p:sp>
      <p:sp>
        <p:nvSpPr>
          <p:cNvPr id="2" name="Segnaposto data 1"/>
          <p:cNvSpPr>
            <a:spLocks noGrp="1"/>
          </p:cNvSpPr>
          <p:nvPr>
            <p:ph type="dt" sz="half" idx="10"/>
          </p:nvPr>
        </p:nvSpPr>
        <p:spPr/>
        <p:txBody>
          <a:bodyPr rtlCol="0"/>
          <a:lstStyle>
            <a:lvl1pPr>
              <a:defRPr/>
            </a:lvl1pPr>
          </a:lstStyle>
          <a:p>
            <a:endParaRPr lang="it-IT" dirty="0"/>
          </a:p>
        </p:txBody>
      </p:sp>
    </p:spTree>
    <p:extLst>
      <p:ext uri="{BB962C8B-B14F-4D97-AF65-F5344CB8AC3E}">
        <p14:creationId xmlns:p14="http://schemas.microsoft.com/office/powerpoint/2010/main" xmlns="" val="847874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e immagini con didascalie">
    <p:spTree>
      <p:nvGrpSpPr>
        <p:cNvPr id="1" name=""/>
        <p:cNvGrpSpPr/>
        <p:nvPr/>
      </p:nvGrpSpPr>
      <p:grpSpPr>
        <a:xfrm>
          <a:off x="0" y="0"/>
          <a:ext cx="0" cy="0"/>
          <a:chOff x="0" y="0"/>
          <a:chExt cx="0" cy="0"/>
        </a:xfrm>
      </p:grpSpPr>
      <p:sp>
        <p:nvSpPr>
          <p:cNvPr id="2" name="Titolo 1"/>
          <p:cNvSpPr>
            <a:spLocks noGrp="1"/>
          </p:cNvSpPr>
          <p:nvPr>
            <p:ph type="title"/>
          </p:nvPr>
        </p:nvSpPr>
        <p:spPr>
          <a:xfrm>
            <a:off x="1065212" y="304799"/>
            <a:ext cx="10058402" cy="1216152"/>
          </a:xfrm>
        </p:spPr>
        <p:txBody>
          <a:bodyPr rtlCol="0"/>
          <a:lstStyle>
            <a:lvl1pPr algn="l" rtl="0">
              <a:defRPr/>
            </a:lvl1pPr>
          </a:lstStyle>
          <a:p>
            <a:pPr rtl="0"/>
            <a:r>
              <a:rPr lang="it-IT" smtClean="0"/>
              <a:t>Fare clic per modificare lo stile del titolo</a:t>
            </a:r>
            <a:endParaRPr lang="it-IT" dirty="0"/>
          </a:p>
        </p:txBody>
      </p:sp>
      <p:grpSp>
        <p:nvGrpSpPr>
          <p:cNvPr id="9" name="Gruppo 8"/>
          <p:cNvGrpSpPr/>
          <p:nvPr/>
        </p:nvGrpSpPr>
        <p:grpSpPr>
          <a:xfrm>
            <a:off x="1052422" y="1733550"/>
            <a:ext cx="4360503" cy="3050038"/>
            <a:chOff x="895350" y="3313113"/>
            <a:chExt cx="3613151" cy="2790825"/>
          </a:xfrm>
          <a:solidFill>
            <a:schemeClr val="tx1">
              <a:lumMod val="50000"/>
            </a:schemeClr>
          </a:solidFill>
        </p:grpSpPr>
        <p:sp>
          <p:nvSpPr>
            <p:cNvPr id="10"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4"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7"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8"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0"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6" name="Segnaposto immagine 33" descr="Segnaposto vuoto per aggiungere un'immagine. Fare clic sul segnaposto e selezionare l'immagine che si vuole aggiungere."/>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it-IT" smtClean="0"/>
              <a:t>Fare clic sull'icona per inserire un'immagine</a:t>
            </a:r>
            <a:endParaRPr lang="it-IT" dirty="0"/>
          </a:p>
        </p:txBody>
      </p:sp>
      <p:sp>
        <p:nvSpPr>
          <p:cNvPr id="39" name="Segnaposto testo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smtClean="0"/>
              <a:t>Fare clic per modificare stili del testo dello schema</a:t>
            </a:r>
          </a:p>
        </p:txBody>
      </p:sp>
      <p:grpSp>
        <p:nvGrpSpPr>
          <p:cNvPr id="22" name="Gruppo 21"/>
          <p:cNvGrpSpPr/>
          <p:nvPr/>
        </p:nvGrpSpPr>
        <p:grpSpPr>
          <a:xfrm>
            <a:off x="6763111" y="1733550"/>
            <a:ext cx="4360503" cy="3050038"/>
            <a:chOff x="895350" y="3313113"/>
            <a:chExt cx="3613151" cy="2790825"/>
          </a:xfrm>
          <a:solidFill>
            <a:schemeClr val="tx1">
              <a:lumMod val="50000"/>
            </a:schemeClr>
          </a:solidFill>
        </p:grpSpPr>
        <p:sp>
          <p:nvSpPr>
            <p:cNvPr id="2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7" name="Segnaposto immagine 33" descr="Segnaposto vuoto per aggiungere un'immagine. Fare clic sul segnaposto e selezionare l'immagine che si vuole aggiungere."/>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it-IT" smtClean="0"/>
              <a:t>Fare clic sull'icona per inserire un'immagine</a:t>
            </a:r>
            <a:endParaRPr lang="it-IT" dirty="0"/>
          </a:p>
        </p:txBody>
      </p:sp>
      <p:sp>
        <p:nvSpPr>
          <p:cNvPr id="40" name="Segnaposto testo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smtClean="0"/>
              <a:t>Fare clic per modificare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7" name="Segnaposto piè di pagina 6"/>
          <p:cNvSpPr>
            <a:spLocks noGrp="1"/>
          </p:cNvSpPr>
          <p:nvPr>
            <p:ph type="ftr" sz="quarter" idx="11"/>
          </p:nvPr>
        </p:nvSpPr>
        <p:spPr/>
        <p:txBody>
          <a:bodyPr rtlCol="0"/>
          <a:lstStyle/>
          <a:p>
            <a:pPr rtl="0"/>
            <a:r>
              <a:rPr lang="it-IT" smtClean="0"/>
              <a:t>Nadia Sensi 2017 </a:t>
            </a:r>
            <a:endParaRPr lang="it-IT" dirty="0"/>
          </a:p>
        </p:txBody>
      </p:sp>
      <p:sp>
        <p:nvSpPr>
          <p:cNvPr id="6" name="Segnaposto data 5"/>
          <p:cNvSpPr>
            <a:spLocks noGrp="1"/>
          </p:cNvSpPr>
          <p:nvPr>
            <p:ph type="dt" sz="half" idx="10"/>
          </p:nvPr>
        </p:nvSpPr>
        <p:spPr/>
        <p:txBody>
          <a:bodyPr rtlCol="0"/>
          <a:lstStyle>
            <a:lvl1pPr>
              <a:defRPr/>
            </a:lvl1pPr>
          </a:lstStyle>
          <a:p>
            <a:endParaRPr lang="it-IT" dirty="0"/>
          </a:p>
        </p:txBody>
      </p:sp>
    </p:spTree>
    <p:extLst>
      <p:ext uri="{BB962C8B-B14F-4D97-AF65-F5344CB8AC3E}">
        <p14:creationId xmlns:p14="http://schemas.microsoft.com/office/powerpoint/2010/main" xmlns="" val="11682748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mmagini con didascali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grpSp>
        <p:nvGrpSpPr>
          <p:cNvPr id="52" name="Gruppo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79" name="Segnaposto immagine 33" descr="Segnaposto vuoto per aggiungere un'immagine. Fare clic sul segnaposto e selezionare l'immagine che si vuole aggiungere."/>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it-IT" smtClean="0"/>
              <a:t>Fare clic sull'icona per inserire un'immagine</a:t>
            </a:r>
            <a:endParaRPr lang="it-IT" dirty="0"/>
          </a:p>
        </p:txBody>
      </p:sp>
      <p:sp>
        <p:nvSpPr>
          <p:cNvPr id="81" name="Segnaposto testo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smtClean="0"/>
              <a:t>Fare clic per modificare stili del testo dello schema</a:t>
            </a:r>
          </a:p>
        </p:txBody>
      </p:sp>
      <p:grpSp>
        <p:nvGrpSpPr>
          <p:cNvPr id="84" name="Gruppo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6"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7"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8"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9"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0"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1"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2"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3"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4"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5"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6"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78" name="Segnaposto immagine 33" descr="Segnaposto vuoto per aggiungere un'immagine. Fare clic sul segnaposto e selezionare l'immagine che si vuole aggiungere."/>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it-IT" smtClean="0"/>
              <a:t>Fare clic sull'icona per inserire un'immagine</a:t>
            </a:r>
            <a:endParaRPr lang="it-IT" dirty="0"/>
          </a:p>
        </p:txBody>
      </p:sp>
      <p:sp>
        <p:nvSpPr>
          <p:cNvPr id="82" name="Segnaposto testo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smtClean="0"/>
              <a:t>Fare clic per modificare stili del testo dello schema</a:t>
            </a:r>
          </a:p>
        </p:txBody>
      </p:sp>
      <p:grpSp>
        <p:nvGrpSpPr>
          <p:cNvPr id="97" name="Gruppo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9"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0"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1"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2"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3"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4"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5"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6"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7"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8"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9"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80" name="Segnaposto immagine 33" descr="Segnaposto vuoto per aggiungere un'immagine. Fare clic sul segnaposto e selezionare l'immagine che si vuole aggiungere."/>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it-IT" smtClean="0"/>
              <a:t>Fare clic sull'icona per inserire un'immagine</a:t>
            </a:r>
            <a:endParaRPr lang="it-IT" dirty="0"/>
          </a:p>
        </p:txBody>
      </p:sp>
      <p:sp>
        <p:nvSpPr>
          <p:cNvPr id="83" name="Segnaposto testo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smtClean="0"/>
              <a:t>Fare clic per modificare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rtl="0"/>
              <a:t>‹N›</a:t>
            </a:fld>
            <a:endParaRPr lang="it-IT" dirty="0"/>
          </a:p>
        </p:txBody>
      </p:sp>
      <p:sp>
        <p:nvSpPr>
          <p:cNvPr id="7" name="Segnaposto piè di pagina 6"/>
          <p:cNvSpPr>
            <a:spLocks noGrp="1"/>
          </p:cNvSpPr>
          <p:nvPr>
            <p:ph type="ftr" sz="quarter" idx="11"/>
          </p:nvPr>
        </p:nvSpPr>
        <p:spPr/>
        <p:txBody>
          <a:bodyPr rtlCol="0"/>
          <a:lstStyle/>
          <a:p>
            <a:pPr rtl="0"/>
            <a:r>
              <a:rPr lang="it-IT" smtClean="0"/>
              <a:t>Nadia Sensi 2017 </a:t>
            </a:r>
            <a:endParaRPr lang="it-IT" dirty="0"/>
          </a:p>
        </p:txBody>
      </p:sp>
      <p:sp>
        <p:nvSpPr>
          <p:cNvPr id="6" name="Segnaposto data 5"/>
          <p:cNvSpPr>
            <a:spLocks noGrp="1"/>
          </p:cNvSpPr>
          <p:nvPr>
            <p:ph type="dt" sz="half" idx="10"/>
          </p:nvPr>
        </p:nvSpPr>
        <p:spPr/>
        <p:txBody>
          <a:bodyPr rtlCol="0"/>
          <a:lstStyle>
            <a:lvl1pPr>
              <a:defRPr/>
            </a:lvl1pPr>
          </a:lstStyle>
          <a:p>
            <a:endParaRPr lang="it-IT" dirty="0"/>
          </a:p>
        </p:txBody>
      </p:sp>
    </p:spTree>
    <p:extLst>
      <p:ext uri="{BB962C8B-B14F-4D97-AF65-F5344CB8AC3E}">
        <p14:creationId xmlns:p14="http://schemas.microsoft.com/office/powerpoint/2010/main" xmlns="" val="16819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it-IT" dirty="0" smtClean="0"/>
              <a:t>Fare clic per modificare lo stile del titolo</a:t>
            </a:r>
            <a:endParaRPr lang="it-IT" dirty="0"/>
          </a:p>
        </p:txBody>
      </p:sp>
      <p:sp>
        <p:nvSpPr>
          <p:cNvPr id="3" name="Segnaposto testo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it-IT" dirty="0" smtClean="0"/>
              <a:t>Fare clic per modificare gli stili del testo dello schema</a:t>
            </a:r>
          </a:p>
          <a:p>
            <a:pPr lvl="1" rtl="0"/>
            <a:r>
              <a:rPr lang="it-IT" dirty="0" smtClean="0"/>
              <a:t>Secondo livello</a:t>
            </a:r>
          </a:p>
          <a:p>
            <a:pPr lvl="2" rtl="0"/>
            <a:r>
              <a:rPr lang="it-IT" dirty="0" smtClean="0"/>
              <a:t>Terzo livello</a:t>
            </a:r>
          </a:p>
          <a:p>
            <a:pPr lvl="3" rtl="0"/>
            <a:r>
              <a:rPr lang="it-IT" dirty="0" smtClean="0"/>
              <a:t>Quarto livello</a:t>
            </a:r>
          </a:p>
          <a:p>
            <a:pPr lvl="4" rtl="0"/>
            <a:r>
              <a:rPr lang="it-IT" dirty="0" smtClean="0"/>
              <a:t>Quinto livello</a:t>
            </a:r>
            <a:endParaRPr lang="it-IT" dirty="0"/>
          </a:p>
        </p:txBody>
      </p:sp>
      <p:sp>
        <p:nvSpPr>
          <p:cNvPr id="6" name="Segnaposto numero diapos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it-IT" smtClean="0"/>
              <a:pPr rtl="0"/>
              <a:t>‹N›</a:t>
            </a:fld>
            <a:endParaRPr lang="it-IT" dirty="0"/>
          </a:p>
        </p:txBody>
      </p:sp>
      <p:sp>
        <p:nvSpPr>
          <p:cNvPr id="5" name="Segnaposto piè di pagina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it-IT" smtClean="0"/>
              <a:t>Nadia Sensi 2017 </a:t>
            </a:r>
            <a:endParaRPr lang="it-IT" dirty="0"/>
          </a:p>
        </p:txBody>
      </p:sp>
      <p:sp>
        <p:nvSpPr>
          <p:cNvPr id="4" name="Segnaposto dat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endParaRPr lang="it-IT" dirty="0"/>
          </a:p>
        </p:txBody>
      </p:sp>
    </p:spTree>
    <p:extLst>
      <p:ext uri="{BB962C8B-B14F-4D97-AF65-F5344CB8AC3E}">
        <p14:creationId xmlns:p14="http://schemas.microsoft.com/office/powerpoint/2010/main" xmlns=""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hf sldNum="0" hdr="0" dt="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847600" y="783772"/>
            <a:ext cx="6858002" cy="2103120"/>
          </a:xfrm>
        </p:spPr>
        <p:txBody>
          <a:bodyPr rtlCol="0">
            <a:normAutofit fontScale="90000"/>
          </a:bodyPr>
          <a:lstStyle/>
          <a:p>
            <a:pPr algn="just" rtl="0">
              <a:lnSpc>
                <a:spcPct val="150000"/>
              </a:lnSpc>
            </a:pPr>
            <a:r>
              <a:rPr lang="it-IT" sz="2400" b="1" dirty="0" smtClean="0"/>
              <a:t>Norme per la promozione dell’inclusione scolastica degli studenti con disabilità </a:t>
            </a:r>
            <a:br>
              <a:rPr lang="it-IT" sz="2400" b="1" dirty="0" smtClean="0"/>
            </a:br>
            <a:r>
              <a:rPr lang="it-IT" sz="2400" b="1" dirty="0" smtClean="0"/>
              <a:t>(art. 1, commi 180-181, lettera C, Legge 107/2015</a:t>
            </a:r>
            <a:r>
              <a:rPr lang="it-IT" sz="2400" b="1" dirty="0" smtClean="0"/>
              <a:t>)</a:t>
            </a:r>
            <a:endParaRPr lang="it-IT" sz="2400" b="1" dirty="0"/>
          </a:p>
        </p:txBody>
      </p:sp>
      <p:sp>
        <p:nvSpPr>
          <p:cNvPr id="3" name="Sottotitolo 2"/>
          <p:cNvSpPr>
            <a:spLocks noGrp="1"/>
          </p:cNvSpPr>
          <p:nvPr>
            <p:ph type="subTitle" idx="1"/>
          </p:nvPr>
        </p:nvSpPr>
        <p:spPr/>
        <p:txBody>
          <a:bodyPr rtlCol="0"/>
          <a:lstStyle/>
          <a:p>
            <a:pPr rtl="0"/>
            <a:r>
              <a:rPr lang="it-IT" b="1" dirty="0" smtClean="0"/>
              <a:t>Decreto Legislativo 13 aprile 2017, n. 66</a:t>
            </a:r>
            <a:endParaRPr lang="it-IT" b="1" dirty="0"/>
          </a:p>
        </p:txBody>
      </p:sp>
    </p:spTree>
    <p:extLst>
      <p:ext uri="{BB962C8B-B14F-4D97-AF65-F5344CB8AC3E}">
        <p14:creationId xmlns:p14="http://schemas.microsoft.com/office/powerpoint/2010/main" xmlns="" val="769675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Art. 4 D. </a:t>
            </a:r>
            <a:r>
              <a:rPr lang="it-IT" dirty="0" err="1" smtClean="0"/>
              <a:t>Lgs</a:t>
            </a:r>
            <a:r>
              <a:rPr lang="it-IT" dirty="0" smtClean="0"/>
              <a:t>. N. 66/2017</a:t>
            </a:r>
            <a:endParaRPr lang="it-IT" dirty="0"/>
          </a:p>
        </p:txBody>
      </p:sp>
      <p:sp>
        <p:nvSpPr>
          <p:cNvPr id="3" name="Segnaposto contenuto 2"/>
          <p:cNvSpPr>
            <a:spLocks noGrp="1"/>
          </p:cNvSpPr>
          <p:nvPr>
            <p:ph idx="1"/>
          </p:nvPr>
        </p:nvSpPr>
        <p:spPr/>
        <p:txBody>
          <a:bodyPr/>
          <a:lstStyle/>
          <a:p>
            <a:pPr algn="ctr">
              <a:buNone/>
            </a:pPr>
            <a:r>
              <a:rPr lang="it-IT" b="1" dirty="0" smtClean="0">
                <a:solidFill>
                  <a:srgbClr val="FF0000"/>
                </a:solidFill>
              </a:rPr>
              <a:t>Valutazione della qualità dell’inclusione scolastica </a:t>
            </a:r>
          </a:p>
          <a:p>
            <a:pPr algn="just">
              <a:lnSpc>
                <a:spcPct val="150000"/>
              </a:lnSpc>
              <a:buNone/>
            </a:pPr>
            <a:r>
              <a:rPr lang="it-IT" dirty="0" smtClean="0"/>
              <a:t>	L’Istituto Nazionale per la valutazione del sistema educativo di istruzione e formazione (</a:t>
            </a:r>
            <a:r>
              <a:rPr lang="it-IT" b="1" dirty="0" smtClean="0"/>
              <a:t>INVALSI</a:t>
            </a:r>
            <a:r>
              <a:rPr lang="it-IT" dirty="0" smtClean="0"/>
              <a:t>), insieme all’</a:t>
            </a:r>
            <a:r>
              <a:rPr lang="it-IT" b="1" dirty="0" smtClean="0"/>
              <a:t>Osservatorio permanente per l’inclusione scolastica</a:t>
            </a:r>
            <a:r>
              <a:rPr lang="it-IT" dirty="0" smtClean="0"/>
              <a:t>, definiscono gli indicatori per la valutazione della qualità dell’inclusione scolastica sulla base dei seguenti </a:t>
            </a:r>
            <a:r>
              <a:rPr lang="it-IT" dirty="0" err="1" smtClean="0"/>
              <a:t>criteri…</a:t>
            </a:r>
            <a:endParaRPr lang="it-IT" dirty="0" smtClean="0"/>
          </a:p>
          <a:p>
            <a:pPr algn="just">
              <a:buNone/>
            </a:pPr>
            <a:endParaRPr lang="it-IT" dirty="0"/>
          </a:p>
        </p:txBody>
      </p:sp>
      <p:sp>
        <p:nvSpPr>
          <p:cNvPr id="4" name="Segnaposto piè di pagina 3"/>
          <p:cNvSpPr>
            <a:spLocks noGrp="1"/>
          </p:cNvSpPr>
          <p:nvPr>
            <p:ph type="ftr" sz="quarter" idx="11"/>
          </p:nvPr>
        </p:nvSpPr>
        <p:spPr/>
        <p:txBody>
          <a:bodyPr/>
          <a:lstStyle/>
          <a:p>
            <a:r>
              <a:rPr lang="it-IT" dirty="0"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Art. 4 D. </a:t>
            </a:r>
            <a:r>
              <a:rPr lang="it-IT" dirty="0" err="1" smtClean="0"/>
              <a:t>Lgs</a:t>
            </a:r>
            <a:r>
              <a:rPr lang="it-IT" dirty="0" smtClean="0"/>
              <a:t>. N. 66/2017</a:t>
            </a:r>
            <a:endParaRPr lang="it-IT" dirty="0"/>
          </a:p>
        </p:txBody>
      </p:sp>
      <p:sp>
        <p:nvSpPr>
          <p:cNvPr id="3" name="Segnaposto contenuto 2"/>
          <p:cNvSpPr>
            <a:spLocks noGrp="1"/>
          </p:cNvSpPr>
          <p:nvPr>
            <p:ph idx="1"/>
          </p:nvPr>
        </p:nvSpPr>
        <p:spPr>
          <a:xfrm>
            <a:off x="1026025" y="1593668"/>
            <a:ext cx="10058400" cy="4963886"/>
          </a:xfrm>
        </p:spPr>
        <p:txBody>
          <a:bodyPr>
            <a:normAutofit fontScale="85000" lnSpcReduction="20000"/>
          </a:bodyPr>
          <a:lstStyle/>
          <a:p>
            <a:pPr>
              <a:buNone/>
            </a:pPr>
            <a:r>
              <a:rPr lang="it-IT" sz="2800" dirty="0" smtClean="0">
                <a:solidFill>
                  <a:srgbClr val="FF0000"/>
                </a:solidFill>
              </a:rPr>
              <a:t>Criteri:</a:t>
            </a:r>
          </a:p>
          <a:p>
            <a:pPr algn="just">
              <a:buFont typeface="Wingdings" pitchFamily="2" charset="2"/>
              <a:buChar char="v"/>
            </a:pPr>
            <a:r>
              <a:rPr lang="it-IT" b="1" dirty="0" smtClean="0"/>
              <a:t>Livello di </a:t>
            </a:r>
            <a:r>
              <a:rPr lang="it-IT" b="1" dirty="0" err="1" smtClean="0"/>
              <a:t>inclusività</a:t>
            </a:r>
            <a:r>
              <a:rPr lang="it-IT" b="1" dirty="0" smtClean="0"/>
              <a:t> </a:t>
            </a:r>
            <a:r>
              <a:rPr lang="it-IT" dirty="0" smtClean="0"/>
              <a:t>del Piano Triennale dell’Offerta Formativa (PTOF) come concretizzato nel Piano per l’Inclusione scolastica;</a:t>
            </a:r>
          </a:p>
          <a:p>
            <a:pPr algn="just">
              <a:buFont typeface="Wingdings" pitchFamily="2" charset="2"/>
              <a:buChar char="v"/>
            </a:pPr>
            <a:r>
              <a:rPr lang="it-IT" b="1" dirty="0" smtClean="0"/>
              <a:t>Realizzazione di percorsi </a:t>
            </a:r>
            <a:r>
              <a:rPr lang="it-IT" dirty="0" smtClean="0"/>
              <a:t>per la personalizzazione, l’individuazione e la differenziazione dei processi di educazione, istruzione e formazione definiti ed attivati dalla scuola in funzione delle caratteristiche specifiche di ciascun bambino, alunno e studente;</a:t>
            </a:r>
          </a:p>
          <a:p>
            <a:pPr algn="just">
              <a:buFont typeface="Wingdings" pitchFamily="2" charset="2"/>
              <a:buChar char="v"/>
            </a:pPr>
            <a:r>
              <a:rPr lang="it-IT" b="1" dirty="0" smtClean="0"/>
              <a:t>Livello di coinvolgimento </a:t>
            </a:r>
            <a:r>
              <a:rPr lang="it-IT" dirty="0" smtClean="0"/>
              <a:t>dei diversi soggetti nell’elaborazione per il Piano dell’Inclusione e nell’attuazione dei processi di inclusione;</a:t>
            </a:r>
          </a:p>
          <a:p>
            <a:pPr algn="just">
              <a:buFont typeface="Wingdings" pitchFamily="2" charset="2"/>
              <a:buChar char="v"/>
            </a:pPr>
            <a:r>
              <a:rPr lang="it-IT" dirty="0" smtClean="0"/>
              <a:t>Iniziative finalizzate alla </a:t>
            </a:r>
            <a:r>
              <a:rPr lang="it-IT" b="1" dirty="0" smtClean="0"/>
              <a:t>valorizzazione delle competenze </a:t>
            </a:r>
            <a:r>
              <a:rPr lang="it-IT" dirty="0" smtClean="0"/>
              <a:t>professionali del personale della scuola, comprese le attività formative;</a:t>
            </a:r>
          </a:p>
          <a:p>
            <a:pPr algn="just">
              <a:buFont typeface="Wingdings" pitchFamily="2" charset="2"/>
              <a:buChar char="v"/>
            </a:pPr>
            <a:r>
              <a:rPr lang="it-IT" b="1" dirty="0" smtClean="0"/>
              <a:t>Utilizzo di strumenti e criteri </a:t>
            </a:r>
            <a:r>
              <a:rPr lang="it-IT" dirty="0" smtClean="0"/>
              <a:t>condivisi per la valutazione dei risultati dell’apprendimento;</a:t>
            </a:r>
          </a:p>
          <a:p>
            <a:pPr algn="just">
              <a:buFont typeface="Wingdings" pitchFamily="2" charset="2"/>
              <a:buChar char="v"/>
            </a:pPr>
            <a:r>
              <a:rPr lang="it-IT" dirty="0" smtClean="0"/>
              <a:t>Grado di </a:t>
            </a:r>
            <a:r>
              <a:rPr lang="it-IT" b="1" dirty="0" smtClean="0"/>
              <a:t>accessibilità e fruibilità </a:t>
            </a:r>
            <a:r>
              <a:rPr lang="it-IT" dirty="0" smtClean="0"/>
              <a:t>delle risorse.</a:t>
            </a:r>
          </a:p>
          <a:p>
            <a:pPr algn="just">
              <a:buFont typeface="Wingdings" pitchFamily="2" charset="2"/>
              <a:buChar char="v"/>
            </a:pPr>
            <a:endParaRPr lang="it-IT" dirty="0" smtClean="0"/>
          </a:p>
          <a:p>
            <a:pPr algn="just">
              <a:buFont typeface="Wingdings" pitchFamily="2" charset="2"/>
              <a:buChar char="v"/>
            </a:pPr>
            <a:endParaRPr lang="it-IT" dirty="0"/>
          </a:p>
        </p:txBody>
      </p:sp>
      <p:sp>
        <p:nvSpPr>
          <p:cNvPr id="4" name="Segnaposto piè di pagina 3"/>
          <p:cNvSpPr>
            <a:spLocks noGrp="1"/>
          </p:cNvSpPr>
          <p:nvPr>
            <p:ph type="ftr" sz="quarter" idx="11"/>
          </p:nvPr>
        </p:nvSpPr>
        <p:spPr/>
        <p:txBody>
          <a:bodyPr/>
          <a:lstStyle/>
          <a:p>
            <a:pPr rtl="0"/>
            <a:r>
              <a:rPr lang="it-IT"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Art. 5 D. </a:t>
            </a:r>
            <a:r>
              <a:rPr lang="it-IT" dirty="0" err="1" smtClean="0"/>
              <a:t>Lgs</a:t>
            </a:r>
            <a:r>
              <a:rPr lang="it-IT" dirty="0" smtClean="0"/>
              <a:t>. N. 66/2017</a:t>
            </a:r>
            <a:endParaRPr lang="it-IT" dirty="0"/>
          </a:p>
        </p:txBody>
      </p:sp>
      <p:sp>
        <p:nvSpPr>
          <p:cNvPr id="3" name="Segnaposto contenuto 2"/>
          <p:cNvSpPr>
            <a:spLocks noGrp="1"/>
          </p:cNvSpPr>
          <p:nvPr>
            <p:ph idx="1"/>
          </p:nvPr>
        </p:nvSpPr>
        <p:spPr/>
        <p:txBody>
          <a:bodyPr/>
          <a:lstStyle/>
          <a:p>
            <a:pPr>
              <a:buNone/>
            </a:pPr>
            <a:r>
              <a:rPr lang="it-IT" b="1" dirty="0" smtClean="0">
                <a:solidFill>
                  <a:srgbClr val="FF0000"/>
                </a:solidFill>
              </a:rPr>
              <a:t>COMMISSIONI MEDICHE. MODIFICHE ALLA L. 104/1992</a:t>
            </a:r>
          </a:p>
          <a:p>
            <a:pPr algn="just">
              <a:lnSpc>
                <a:spcPct val="200000"/>
              </a:lnSpc>
              <a:buNone/>
            </a:pPr>
            <a:r>
              <a:rPr lang="it-IT" dirty="0" smtClean="0"/>
              <a:t>	La domanda per l’accertamento della disabilità resta di competenza dell’INPS. Alla L.104/1992 vengono apportate queste modifiche:</a:t>
            </a:r>
          </a:p>
        </p:txBody>
      </p:sp>
      <p:sp>
        <p:nvSpPr>
          <p:cNvPr id="4" name="Segnaposto piè di pagina 3"/>
          <p:cNvSpPr>
            <a:spLocks noGrp="1"/>
          </p:cNvSpPr>
          <p:nvPr>
            <p:ph type="ftr" sz="quarter" idx="11"/>
          </p:nvPr>
        </p:nvSpPr>
        <p:spPr/>
        <p:txBody>
          <a:bodyPr/>
          <a:lstStyle/>
          <a:p>
            <a:r>
              <a:rPr lang="it-IT" dirty="0"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FF0000"/>
                </a:solidFill>
              </a:rPr>
              <a:t>Commissione medica per accertamento</a:t>
            </a:r>
            <a:endParaRPr lang="it-IT" b="1" dirty="0">
              <a:solidFill>
                <a:srgbClr val="FF0000"/>
              </a:solidFill>
            </a:endParaRPr>
          </a:p>
        </p:txBody>
      </p:sp>
      <p:graphicFrame>
        <p:nvGraphicFramePr>
          <p:cNvPr id="4" name="Segnaposto contenuto 3"/>
          <p:cNvGraphicFramePr>
            <a:graphicFrameLocks noGrp="1"/>
          </p:cNvGraphicFramePr>
          <p:nvPr>
            <p:ph idx="1"/>
          </p:nvPr>
        </p:nvGraphicFramePr>
        <p:xfrm>
          <a:off x="986836" y="2693126"/>
          <a:ext cx="8901747" cy="2392680"/>
        </p:xfrm>
        <a:graphic>
          <a:graphicData uri="http://schemas.openxmlformats.org/drawingml/2006/table">
            <a:tbl>
              <a:tblPr firstRow="1" bandRow="1">
                <a:tableStyleId>{F5AB1C69-6EDB-4FF4-983F-18BD219EF322}</a:tableStyleId>
              </a:tblPr>
              <a:tblGrid>
                <a:gridCol w="1351416"/>
                <a:gridCol w="7550331"/>
              </a:tblGrid>
              <a:tr h="370840">
                <a:tc>
                  <a:txBody>
                    <a:bodyPr/>
                    <a:lstStyle/>
                    <a:p>
                      <a:pPr algn="just"/>
                      <a:r>
                        <a:rPr lang="it-IT" dirty="0" smtClean="0"/>
                        <a:t>n. </a:t>
                      </a:r>
                      <a:endParaRPr lang="it-IT" dirty="0"/>
                    </a:p>
                  </a:txBody>
                  <a:tcPr/>
                </a:tc>
                <a:tc>
                  <a:txBody>
                    <a:bodyPr/>
                    <a:lstStyle/>
                    <a:p>
                      <a:pPr algn="just"/>
                      <a:r>
                        <a:rPr lang="it-IT" dirty="0" smtClean="0"/>
                        <a:t>Figura professionale</a:t>
                      </a:r>
                      <a:endParaRPr lang="it-IT" dirty="0"/>
                    </a:p>
                  </a:txBody>
                  <a:tcPr/>
                </a:tc>
              </a:tr>
              <a:tr h="370840">
                <a:tc>
                  <a:txBody>
                    <a:bodyPr/>
                    <a:lstStyle/>
                    <a:p>
                      <a:pPr algn="just"/>
                      <a:r>
                        <a:rPr lang="it-IT" dirty="0" smtClean="0"/>
                        <a:t>1</a:t>
                      </a:r>
                      <a:endParaRPr lang="it-IT" dirty="0"/>
                    </a:p>
                  </a:txBody>
                  <a:tcPr/>
                </a:tc>
                <a:tc>
                  <a:txBody>
                    <a:bodyPr/>
                    <a:lstStyle/>
                    <a:p>
                      <a:pPr algn="just"/>
                      <a:r>
                        <a:rPr lang="it-IT" dirty="0" smtClean="0"/>
                        <a:t>Medico legale (Presidente della Commissione)</a:t>
                      </a:r>
                      <a:endParaRPr lang="it-IT" dirty="0"/>
                    </a:p>
                  </a:txBody>
                  <a:tcPr/>
                </a:tc>
              </a:tr>
              <a:tr h="370840">
                <a:tc>
                  <a:txBody>
                    <a:bodyPr/>
                    <a:lstStyle/>
                    <a:p>
                      <a:pPr algn="just"/>
                      <a:r>
                        <a:rPr lang="it-IT" dirty="0" smtClean="0"/>
                        <a:t>2</a:t>
                      </a:r>
                      <a:endParaRPr lang="it-IT" dirty="0"/>
                    </a:p>
                  </a:txBody>
                  <a:tcPr/>
                </a:tc>
                <a:tc>
                  <a:txBody>
                    <a:bodyPr/>
                    <a:lstStyle/>
                    <a:p>
                      <a:pPr algn="just"/>
                      <a:r>
                        <a:rPr lang="it-IT" dirty="0" smtClean="0"/>
                        <a:t>Medici specialistici (pediatria, neuropsichiatria infantile, specialisti)</a:t>
                      </a:r>
                      <a:endParaRPr lang="it-IT" dirty="0"/>
                    </a:p>
                  </a:txBody>
                  <a:tcPr/>
                </a:tc>
              </a:tr>
              <a:tr h="370840">
                <a:tc>
                  <a:txBody>
                    <a:bodyPr/>
                    <a:lstStyle/>
                    <a:p>
                      <a:pPr algn="just"/>
                      <a:r>
                        <a:rPr lang="it-IT" dirty="0" smtClean="0"/>
                        <a:t>1</a:t>
                      </a:r>
                      <a:endParaRPr lang="it-IT" dirty="0"/>
                    </a:p>
                  </a:txBody>
                  <a:tcPr/>
                </a:tc>
                <a:tc>
                  <a:txBody>
                    <a:bodyPr/>
                    <a:lstStyle/>
                    <a:p>
                      <a:pPr algn="just"/>
                      <a:r>
                        <a:rPr lang="it-IT" dirty="0" smtClean="0"/>
                        <a:t>Assistente specialistico</a:t>
                      </a:r>
                      <a:r>
                        <a:rPr lang="it-IT" baseline="0" dirty="0" smtClean="0"/>
                        <a:t> oppure 1 operatore sociale individuato dall’Ente locale</a:t>
                      </a:r>
                      <a:endParaRPr lang="it-IT" dirty="0"/>
                    </a:p>
                  </a:txBody>
                  <a:tcPr/>
                </a:tc>
              </a:tr>
              <a:tr h="370840">
                <a:tc>
                  <a:txBody>
                    <a:bodyPr/>
                    <a:lstStyle/>
                    <a:p>
                      <a:pPr algn="just"/>
                      <a:r>
                        <a:rPr lang="it-IT" dirty="0" smtClean="0"/>
                        <a:t>1</a:t>
                      </a:r>
                      <a:endParaRPr lang="it-IT" dirty="0"/>
                    </a:p>
                  </a:txBody>
                  <a:tcPr/>
                </a:tc>
                <a:tc>
                  <a:txBody>
                    <a:bodyPr/>
                    <a:lstStyle/>
                    <a:p>
                      <a:pPr algn="just"/>
                      <a:r>
                        <a:rPr lang="it-IT" dirty="0" smtClean="0"/>
                        <a:t>Medico INPS</a:t>
                      </a:r>
                      <a:endParaRPr lang="it-IT" dirty="0"/>
                    </a:p>
                  </a:txBody>
                  <a:tcPr/>
                </a:tc>
              </a:tr>
            </a:tbl>
          </a:graphicData>
        </a:graphic>
      </p:graphicFrame>
      <p:sp>
        <p:nvSpPr>
          <p:cNvPr id="5" name="Segnaposto piè di pagina 4"/>
          <p:cNvSpPr>
            <a:spLocks noGrp="1"/>
          </p:cNvSpPr>
          <p:nvPr>
            <p:ph type="ftr" sz="quarter" idx="11"/>
          </p:nvPr>
        </p:nvSpPr>
        <p:spPr/>
        <p:txBody>
          <a:bodyPr/>
          <a:lstStyle/>
          <a:p>
            <a:r>
              <a:rPr lang="it-IT" dirty="0"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smtClean="0">
                <a:solidFill>
                  <a:srgbClr val="FF0000"/>
                </a:solidFill>
              </a:rPr>
              <a:t>Commissione medica per Profilo di funzionamento</a:t>
            </a:r>
            <a:br>
              <a:rPr lang="it-IT" sz="2800" b="1" dirty="0" smtClean="0">
                <a:solidFill>
                  <a:srgbClr val="FF0000"/>
                </a:solidFill>
              </a:rPr>
            </a:br>
            <a:r>
              <a:rPr lang="it-IT" sz="2800" b="1" dirty="0" smtClean="0">
                <a:solidFill>
                  <a:srgbClr val="FF0000"/>
                </a:solidFill>
              </a:rPr>
              <a:t>(Unità di valutazione multidisciplinare)</a:t>
            </a:r>
            <a:endParaRPr lang="it-IT" sz="2800" b="1" dirty="0">
              <a:solidFill>
                <a:srgbClr val="FF0000"/>
              </a:solidFill>
            </a:endParaRPr>
          </a:p>
        </p:txBody>
      </p:sp>
      <p:graphicFrame>
        <p:nvGraphicFramePr>
          <p:cNvPr id="4" name="Segnaposto contenuto 3"/>
          <p:cNvGraphicFramePr>
            <a:graphicFrameLocks noGrp="1"/>
          </p:cNvGraphicFramePr>
          <p:nvPr>
            <p:ph idx="1"/>
          </p:nvPr>
        </p:nvGraphicFramePr>
        <p:xfrm>
          <a:off x="999899" y="2719252"/>
          <a:ext cx="8901747" cy="1854200"/>
        </p:xfrm>
        <a:graphic>
          <a:graphicData uri="http://schemas.openxmlformats.org/drawingml/2006/table">
            <a:tbl>
              <a:tblPr firstRow="1" bandRow="1">
                <a:tableStyleId>{F5AB1C69-6EDB-4FF4-983F-18BD219EF322}</a:tableStyleId>
              </a:tblPr>
              <a:tblGrid>
                <a:gridCol w="1351416"/>
                <a:gridCol w="7550331"/>
              </a:tblGrid>
              <a:tr h="370840">
                <a:tc>
                  <a:txBody>
                    <a:bodyPr/>
                    <a:lstStyle/>
                    <a:p>
                      <a:r>
                        <a:rPr lang="it-IT" dirty="0" smtClean="0"/>
                        <a:t>n. </a:t>
                      </a:r>
                      <a:endParaRPr lang="it-IT" dirty="0"/>
                    </a:p>
                  </a:txBody>
                  <a:tcPr/>
                </a:tc>
                <a:tc>
                  <a:txBody>
                    <a:bodyPr/>
                    <a:lstStyle/>
                    <a:p>
                      <a:r>
                        <a:rPr lang="it-IT" dirty="0" smtClean="0"/>
                        <a:t>Figura professionale</a:t>
                      </a:r>
                      <a:endParaRPr lang="it-IT" dirty="0"/>
                    </a:p>
                  </a:txBody>
                  <a:tcPr/>
                </a:tc>
              </a:tr>
              <a:tr h="370840">
                <a:tc>
                  <a:txBody>
                    <a:bodyPr/>
                    <a:lstStyle/>
                    <a:p>
                      <a:r>
                        <a:rPr lang="it-IT" dirty="0" smtClean="0"/>
                        <a:t>1</a:t>
                      </a:r>
                      <a:endParaRPr lang="it-IT" dirty="0"/>
                    </a:p>
                  </a:txBody>
                  <a:tcPr/>
                </a:tc>
                <a:tc>
                  <a:txBody>
                    <a:bodyPr/>
                    <a:lstStyle/>
                    <a:p>
                      <a:pPr algn="just"/>
                      <a:r>
                        <a:rPr lang="it-IT" dirty="0" smtClean="0"/>
                        <a:t>Medico specialista</a:t>
                      </a:r>
                      <a:endParaRPr lang="it-IT" dirty="0"/>
                    </a:p>
                  </a:txBody>
                  <a:tcPr/>
                </a:tc>
              </a:tr>
              <a:tr h="370840">
                <a:tc>
                  <a:txBody>
                    <a:bodyPr/>
                    <a:lstStyle/>
                    <a:p>
                      <a:r>
                        <a:rPr lang="it-IT" dirty="0" smtClean="0"/>
                        <a:t>1</a:t>
                      </a:r>
                      <a:endParaRPr lang="it-IT" dirty="0"/>
                    </a:p>
                  </a:txBody>
                  <a:tcPr/>
                </a:tc>
                <a:tc>
                  <a:txBody>
                    <a:bodyPr/>
                    <a:lstStyle/>
                    <a:p>
                      <a:pPr algn="just"/>
                      <a:r>
                        <a:rPr lang="it-IT" dirty="0" smtClean="0"/>
                        <a:t>Specialista</a:t>
                      </a:r>
                      <a:r>
                        <a:rPr lang="it-IT" baseline="0" dirty="0" smtClean="0"/>
                        <a:t> in neuropsichiatria infantile</a:t>
                      </a:r>
                      <a:endParaRPr lang="it-IT" dirty="0"/>
                    </a:p>
                  </a:txBody>
                  <a:tcPr/>
                </a:tc>
              </a:tr>
              <a:tr h="370840">
                <a:tc>
                  <a:txBody>
                    <a:bodyPr/>
                    <a:lstStyle/>
                    <a:p>
                      <a:r>
                        <a:rPr lang="it-IT" dirty="0" smtClean="0"/>
                        <a:t>1</a:t>
                      </a:r>
                      <a:endParaRPr lang="it-IT" dirty="0"/>
                    </a:p>
                  </a:txBody>
                  <a:tcPr/>
                </a:tc>
                <a:tc>
                  <a:txBody>
                    <a:bodyPr/>
                    <a:lstStyle/>
                    <a:p>
                      <a:pPr algn="just"/>
                      <a:r>
                        <a:rPr lang="it-IT" dirty="0" smtClean="0"/>
                        <a:t>Terapista della</a:t>
                      </a:r>
                      <a:r>
                        <a:rPr lang="it-IT" baseline="0" dirty="0" smtClean="0"/>
                        <a:t> riabilitazione</a:t>
                      </a:r>
                      <a:endParaRPr lang="it-IT" dirty="0"/>
                    </a:p>
                  </a:txBody>
                  <a:tcPr/>
                </a:tc>
              </a:tr>
              <a:tr h="370840">
                <a:tc>
                  <a:txBody>
                    <a:bodyPr/>
                    <a:lstStyle/>
                    <a:p>
                      <a:r>
                        <a:rPr lang="it-IT" dirty="0" smtClean="0"/>
                        <a:t>1</a:t>
                      </a:r>
                      <a:endParaRPr lang="it-IT" dirty="0"/>
                    </a:p>
                  </a:txBody>
                  <a:tcPr/>
                </a:tc>
                <a:tc>
                  <a:txBody>
                    <a:bodyPr/>
                    <a:lstStyle/>
                    <a:p>
                      <a:pPr algn="just"/>
                      <a:r>
                        <a:rPr lang="it-IT" dirty="0" smtClean="0"/>
                        <a:t>Assistente sociale</a:t>
                      </a:r>
                      <a:endParaRPr lang="it-IT" dirty="0"/>
                    </a:p>
                  </a:txBody>
                  <a:tcPr/>
                </a:tc>
              </a:tr>
            </a:tbl>
          </a:graphicData>
        </a:graphic>
      </p:graphicFrame>
      <p:sp>
        <p:nvSpPr>
          <p:cNvPr id="5" name="Segnaposto piè di pagina 4"/>
          <p:cNvSpPr>
            <a:spLocks noGrp="1"/>
          </p:cNvSpPr>
          <p:nvPr>
            <p:ph type="ftr" sz="quarter" idx="11"/>
          </p:nvPr>
        </p:nvSpPr>
        <p:spPr/>
        <p:txBody>
          <a:bodyPr/>
          <a:lstStyle/>
          <a:p>
            <a:r>
              <a:rPr lang="it-IT" dirty="0" smtClean="0"/>
              <a:t>Nadia Sensi 2017 ©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FF0000"/>
                </a:solidFill>
              </a:rPr>
              <a:t>Profilo di Funzionamento</a:t>
            </a:r>
            <a:endParaRPr lang="it-IT" b="1" dirty="0">
              <a:solidFill>
                <a:srgbClr val="FF0000"/>
              </a:solidFill>
            </a:endParaRPr>
          </a:p>
        </p:txBody>
      </p:sp>
      <p:sp>
        <p:nvSpPr>
          <p:cNvPr id="3" name="Segnaposto contenuto 2"/>
          <p:cNvSpPr>
            <a:spLocks noGrp="1"/>
          </p:cNvSpPr>
          <p:nvPr>
            <p:ph idx="1"/>
          </p:nvPr>
        </p:nvSpPr>
        <p:spPr/>
        <p:txBody>
          <a:bodyPr>
            <a:normAutofit fontScale="92500" lnSpcReduction="20000"/>
          </a:bodyPr>
          <a:lstStyle/>
          <a:p>
            <a:pPr algn="just">
              <a:buFont typeface="Wingdings" pitchFamily="2" charset="2"/>
              <a:buChar char="v"/>
            </a:pPr>
            <a:r>
              <a:rPr lang="it-IT" dirty="0" smtClean="0"/>
              <a:t>È </a:t>
            </a:r>
            <a:r>
              <a:rPr lang="it-IT" b="1" dirty="0" smtClean="0"/>
              <a:t>propedeutico</a:t>
            </a:r>
            <a:r>
              <a:rPr lang="it-IT" dirty="0" smtClean="0"/>
              <a:t> alla predisposizione del PEI e del Progetto Individuale;</a:t>
            </a:r>
          </a:p>
          <a:p>
            <a:pPr algn="just">
              <a:buFont typeface="Wingdings" pitchFamily="2" charset="2"/>
              <a:buChar char="v"/>
            </a:pPr>
            <a:r>
              <a:rPr lang="it-IT" b="1" dirty="0" smtClean="0"/>
              <a:t>Definisce le competenze professionali </a:t>
            </a:r>
            <a:r>
              <a:rPr lang="it-IT" dirty="0" smtClean="0"/>
              <a:t>e la tipologia delle misure del sostegno e delle risorse per l’inclusione scolastica;</a:t>
            </a:r>
          </a:p>
          <a:p>
            <a:pPr algn="just">
              <a:buFont typeface="Wingdings" pitchFamily="2" charset="2"/>
              <a:buChar char="v"/>
            </a:pPr>
            <a:r>
              <a:rPr lang="it-IT" dirty="0" smtClean="0"/>
              <a:t>Si redige </a:t>
            </a:r>
            <a:r>
              <a:rPr lang="it-IT" b="1" dirty="0" smtClean="0"/>
              <a:t>dopo l’accertamento </a:t>
            </a:r>
            <a:r>
              <a:rPr lang="it-IT" dirty="0" smtClean="0"/>
              <a:t>della condizione di disabilità;</a:t>
            </a:r>
          </a:p>
          <a:p>
            <a:pPr algn="just">
              <a:buFont typeface="Wingdings" pitchFamily="2" charset="2"/>
              <a:buChar char="v"/>
            </a:pPr>
            <a:r>
              <a:rPr lang="it-IT" dirty="0" smtClean="0"/>
              <a:t>È redatto secondo i criteri del </a:t>
            </a:r>
            <a:r>
              <a:rPr lang="it-IT" b="1" dirty="0" smtClean="0"/>
              <a:t>modello </a:t>
            </a:r>
            <a:r>
              <a:rPr lang="it-IT" b="1" dirty="0" err="1" smtClean="0"/>
              <a:t>bio-psico-sociale</a:t>
            </a:r>
            <a:r>
              <a:rPr lang="it-IT" b="1" dirty="0" smtClean="0"/>
              <a:t> </a:t>
            </a:r>
            <a:r>
              <a:rPr lang="it-IT" dirty="0" smtClean="0"/>
              <a:t>dell’ICF adottato dall’OMS;</a:t>
            </a:r>
          </a:p>
          <a:p>
            <a:pPr algn="just">
              <a:buFont typeface="Wingdings" pitchFamily="2" charset="2"/>
              <a:buChar char="v"/>
            </a:pPr>
            <a:r>
              <a:rPr lang="it-IT" dirty="0" smtClean="0"/>
              <a:t>È redatto con la partecipazione dei </a:t>
            </a:r>
            <a:r>
              <a:rPr lang="it-IT" b="1" dirty="0" smtClean="0"/>
              <a:t>genitori</a:t>
            </a:r>
            <a:r>
              <a:rPr lang="it-IT" dirty="0" smtClean="0"/>
              <a:t> e degli </a:t>
            </a:r>
            <a:r>
              <a:rPr lang="it-IT" b="1" dirty="0" smtClean="0"/>
              <a:t>insegnanti</a:t>
            </a:r>
            <a:r>
              <a:rPr lang="it-IT" dirty="0" smtClean="0"/>
              <a:t>;</a:t>
            </a:r>
          </a:p>
          <a:p>
            <a:pPr algn="just">
              <a:buFont typeface="Wingdings" pitchFamily="2" charset="2"/>
              <a:buChar char="v"/>
            </a:pPr>
            <a:r>
              <a:rPr lang="it-IT" dirty="0" smtClean="0"/>
              <a:t>Comprende la </a:t>
            </a:r>
            <a:r>
              <a:rPr lang="it-IT" b="1" dirty="0" smtClean="0"/>
              <a:t>diagnosi funzionale e il profilo dinamico funzionale</a:t>
            </a:r>
            <a:r>
              <a:rPr lang="it-IT" dirty="0" smtClean="0"/>
              <a:t>;</a:t>
            </a:r>
          </a:p>
          <a:p>
            <a:pPr algn="just">
              <a:buFont typeface="Wingdings" pitchFamily="2" charset="2"/>
              <a:buChar char="v"/>
            </a:pPr>
            <a:r>
              <a:rPr lang="it-IT" dirty="0" smtClean="0"/>
              <a:t>È </a:t>
            </a:r>
            <a:r>
              <a:rPr lang="it-IT" b="1" dirty="0" smtClean="0"/>
              <a:t>aggiornato</a:t>
            </a:r>
            <a:r>
              <a:rPr lang="it-IT" dirty="0" smtClean="0"/>
              <a:t> al passaggio di ogni grado di istruzione.</a:t>
            </a:r>
          </a:p>
          <a:p>
            <a:pPr algn="just">
              <a:buFont typeface="Wingdings" pitchFamily="2" charset="2"/>
              <a:buChar char="v"/>
            </a:pPr>
            <a:endParaRPr lang="it-IT" dirty="0"/>
          </a:p>
        </p:txBody>
      </p:sp>
      <p:sp>
        <p:nvSpPr>
          <p:cNvPr id="4" name="Segnaposto piè di pagina 3"/>
          <p:cNvSpPr>
            <a:spLocks noGrp="1"/>
          </p:cNvSpPr>
          <p:nvPr>
            <p:ph type="ftr" sz="quarter" idx="11"/>
          </p:nvPr>
        </p:nvSpPr>
        <p:spPr/>
        <p:txBody>
          <a:bodyPr/>
          <a:lstStyle/>
          <a:p>
            <a:r>
              <a:rPr lang="it-IT" dirty="0"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Art. 6 D. </a:t>
            </a:r>
            <a:r>
              <a:rPr lang="it-IT" dirty="0" err="1" smtClean="0"/>
              <a:t>Lgs</a:t>
            </a:r>
            <a:r>
              <a:rPr lang="it-IT" dirty="0" smtClean="0"/>
              <a:t>. N. 66/2017</a:t>
            </a:r>
            <a:endParaRPr lang="it-IT" dirty="0"/>
          </a:p>
        </p:txBody>
      </p:sp>
      <p:sp>
        <p:nvSpPr>
          <p:cNvPr id="3" name="Segnaposto contenuto 2"/>
          <p:cNvSpPr>
            <a:spLocks noGrp="1"/>
          </p:cNvSpPr>
          <p:nvPr>
            <p:ph idx="1"/>
          </p:nvPr>
        </p:nvSpPr>
        <p:spPr/>
        <p:txBody>
          <a:bodyPr>
            <a:normAutofit/>
          </a:bodyPr>
          <a:lstStyle/>
          <a:p>
            <a:pPr algn="ctr">
              <a:buNone/>
            </a:pPr>
            <a:r>
              <a:rPr lang="it-IT" sz="3600" b="1" dirty="0" smtClean="0">
                <a:solidFill>
                  <a:srgbClr val="FF0000"/>
                </a:solidFill>
              </a:rPr>
              <a:t>Progetto Individuale</a:t>
            </a:r>
          </a:p>
          <a:p>
            <a:pPr algn="just">
              <a:lnSpc>
                <a:spcPct val="150000"/>
              </a:lnSpc>
              <a:buNone/>
            </a:pPr>
            <a:r>
              <a:rPr lang="it-IT" dirty="0" smtClean="0"/>
              <a:t>	Già presente nella Legge 8 novembre 2000, n. 328, è redatto dall’Ente locale sulla base del Profilo di funzionamento, su richiesta dei genitori, in collaborazione con l’istituzione scolastica.</a:t>
            </a:r>
          </a:p>
          <a:p>
            <a:pPr algn="just">
              <a:buNone/>
            </a:pPr>
            <a:endParaRPr lang="it-IT" sz="3600" dirty="0"/>
          </a:p>
        </p:txBody>
      </p:sp>
      <p:sp>
        <p:nvSpPr>
          <p:cNvPr id="4" name="Segnaposto piè di pagina 3"/>
          <p:cNvSpPr>
            <a:spLocks noGrp="1"/>
          </p:cNvSpPr>
          <p:nvPr>
            <p:ph type="ftr" sz="quarter" idx="11"/>
          </p:nvPr>
        </p:nvSpPr>
        <p:spPr/>
        <p:txBody>
          <a:bodyPr/>
          <a:lstStyle/>
          <a:p>
            <a:r>
              <a:rPr lang="it-IT" dirty="0"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Art. 7 D. </a:t>
            </a:r>
            <a:r>
              <a:rPr lang="it-IT" dirty="0" err="1" smtClean="0"/>
              <a:t>Lgs</a:t>
            </a:r>
            <a:r>
              <a:rPr lang="it-IT" dirty="0" smtClean="0"/>
              <a:t>. N. 66/2017</a:t>
            </a:r>
            <a:endParaRPr lang="it-IT" dirty="0"/>
          </a:p>
        </p:txBody>
      </p:sp>
      <p:sp>
        <p:nvSpPr>
          <p:cNvPr id="3" name="Segnaposto contenuto 2"/>
          <p:cNvSpPr>
            <a:spLocks noGrp="1"/>
          </p:cNvSpPr>
          <p:nvPr>
            <p:ph idx="1"/>
          </p:nvPr>
        </p:nvSpPr>
        <p:spPr/>
        <p:txBody>
          <a:bodyPr>
            <a:normAutofit fontScale="85000" lnSpcReduction="20000"/>
          </a:bodyPr>
          <a:lstStyle/>
          <a:p>
            <a:pPr algn="ctr">
              <a:buNone/>
            </a:pPr>
            <a:r>
              <a:rPr lang="it-IT" sz="3600" b="1" dirty="0" smtClean="0">
                <a:solidFill>
                  <a:srgbClr val="FF0000"/>
                </a:solidFill>
              </a:rPr>
              <a:t>Piano Educativo Individualizzato (1)</a:t>
            </a:r>
          </a:p>
          <a:p>
            <a:pPr algn="just">
              <a:buNone/>
            </a:pPr>
            <a:r>
              <a:rPr lang="it-IT" dirty="0" smtClean="0"/>
              <a:t>Alcune modifiche rispetto alla L. 104/1992:</a:t>
            </a:r>
          </a:p>
          <a:p>
            <a:pPr algn="just">
              <a:buFont typeface="Wingdings" pitchFamily="2" charset="2"/>
              <a:buChar char="v"/>
            </a:pPr>
            <a:r>
              <a:rPr lang="it-IT" dirty="0" smtClean="0"/>
              <a:t>È elaborato ed approvato dai docenti contitolari o dal consiglio di classe con la partecipazione dei genitori, delle figure professionali specifiche interne ed esterne all’istituzione scolastica che interagiscono con la classe e con il bambino, l’alunno e lo studente con disabilità.</a:t>
            </a:r>
          </a:p>
          <a:p>
            <a:pPr algn="just">
              <a:buFont typeface="Wingdings" pitchFamily="2" charset="2"/>
              <a:buChar char="v"/>
            </a:pPr>
            <a:r>
              <a:rPr lang="it-IT" dirty="0" smtClean="0"/>
              <a:t>Viene elaborato con il supporto dell’unità di valutazione multidisciplinare;</a:t>
            </a:r>
          </a:p>
          <a:p>
            <a:pPr algn="just">
              <a:buFont typeface="Wingdings" pitchFamily="2" charset="2"/>
              <a:buChar char="v"/>
            </a:pPr>
            <a:r>
              <a:rPr lang="it-IT" dirty="0" smtClean="0"/>
              <a:t>Tiene conto della certificazione di disabilità e del Profilo di Funzionamento;</a:t>
            </a:r>
          </a:p>
          <a:p>
            <a:pPr algn="just">
              <a:buFont typeface="Wingdings" pitchFamily="2" charset="2"/>
              <a:buChar char="v"/>
            </a:pPr>
            <a:r>
              <a:rPr lang="it-IT" dirty="0" smtClean="0"/>
              <a:t>Individua strumenti, strategie e modalità per realizzare un ambiente di apprendimento funzionale alle autonomie;</a:t>
            </a:r>
          </a:p>
          <a:p>
            <a:pPr algn="just">
              <a:buNone/>
            </a:pPr>
            <a:endParaRPr lang="it-IT" dirty="0" smtClean="0"/>
          </a:p>
          <a:p>
            <a:pPr algn="ctr">
              <a:buNone/>
            </a:pPr>
            <a:endParaRPr lang="it-IT" dirty="0"/>
          </a:p>
        </p:txBody>
      </p:sp>
      <p:sp>
        <p:nvSpPr>
          <p:cNvPr id="4" name="Segnaposto piè di pagina 3"/>
          <p:cNvSpPr>
            <a:spLocks noGrp="1"/>
          </p:cNvSpPr>
          <p:nvPr>
            <p:ph type="ftr" sz="quarter" idx="11"/>
          </p:nvPr>
        </p:nvSpPr>
        <p:spPr/>
        <p:txBody>
          <a:bodyPr/>
          <a:lstStyle/>
          <a:p>
            <a:r>
              <a:rPr lang="it-IT" dirty="0"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Art. 7 D. </a:t>
            </a:r>
            <a:r>
              <a:rPr lang="it-IT" dirty="0" err="1" smtClean="0"/>
              <a:t>Lgs</a:t>
            </a:r>
            <a:r>
              <a:rPr lang="it-IT" dirty="0" smtClean="0"/>
              <a:t>. N. 66/2017</a:t>
            </a:r>
            <a:endParaRPr lang="it-IT" dirty="0"/>
          </a:p>
        </p:txBody>
      </p:sp>
      <p:sp>
        <p:nvSpPr>
          <p:cNvPr id="3" name="Segnaposto contenuto 2"/>
          <p:cNvSpPr>
            <a:spLocks noGrp="1"/>
          </p:cNvSpPr>
          <p:nvPr>
            <p:ph idx="1"/>
          </p:nvPr>
        </p:nvSpPr>
        <p:spPr>
          <a:xfrm>
            <a:off x="1065214" y="1752599"/>
            <a:ext cx="10058400" cy="4452257"/>
          </a:xfrm>
        </p:spPr>
        <p:txBody>
          <a:bodyPr>
            <a:normAutofit fontScale="70000" lnSpcReduction="20000"/>
          </a:bodyPr>
          <a:lstStyle/>
          <a:p>
            <a:pPr algn="ctr">
              <a:buNone/>
            </a:pPr>
            <a:r>
              <a:rPr lang="it-IT" sz="3200" b="1" dirty="0" smtClean="0">
                <a:solidFill>
                  <a:srgbClr val="FF0000"/>
                </a:solidFill>
              </a:rPr>
              <a:t>Piano Educativo Individualizzato (2)</a:t>
            </a:r>
          </a:p>
          <a:p>
            <a:pPr algn="just">
              <a:buFont typeface="Wingdings" pitchFamily="2" charset="2"/>
              <a:buChar char="v"/>
            </a:pPr>
            <a:r>
              <a:rPr lang="it-IT" dirty="0" smtClean="0"/>
              <a:t>Esplicita le modalità didattiche e di valutazione in relazione alla programmazione individualizzata;</a:t>
            </a:r>
          </a:p>
          <a:p>
            <a:pPr algn="just">
              <a:buFont typeface="Wingdings" pitchFamily="2" charset="2"/>
              <a:buChar char="v"/>
            </a:pPr>
            <a:r>
              <a:rPr lang="it-IT" dirty="0" smtClean="0"/>
              <a:t>Definisce gli strumenti per lo svolgimento dell’attività di alternanza scuola-lavoro;</a:t>
            </a:r>
          </a:p>
          <a:p>
            <a:pPr algn="just">
              <a:buFont typeface="Wingdings" pitchFamily="2" charset="2"/>
              <a:buChar char="v"/>
            </a:pPr>
            <a:r>
              <a:rPr lang="it-IT" dirty="0" smtClean="0"/>
              <a:t>Indica le modalità di coordinamento degli interventi ivi previsti e la loro relazione con il Progetto Individuale;</a:t>
            </a:r>
          </a:p>
          <a:p>
            <a:pPr algn="just">
              <a:buFont typeface="Wingdings" pitchFamily="2" charset="2"/>
              <a:buChar char="v"/>
            </a:pPr>
            <a:r>
              <a:rPr lang="it-IT" dirty="0" smtClean="0"/>
              <a:t>È redatto all’inizio di ogni anno scolastico di riferimento, a partire dalla scuola dell’infanzia ed è aggiornato in presenza di nuove e sopravvenute condizioni di funzionamento della persona.</a:t>
            </a:r>
          </a:p>
          <a:p>
            <a:pPr algn="just">
              <a:buFont typeface="Wingdings" pitchFamily="2" charset="2"/>
              <a:buChar char="v"/>
            </a:pPr>
            <a:r>
              <a:rPr lang="it-IT" dirty="0" smtClean="0"/>
              <a:t>Nel passaggio tra i diversi gradi scolastici (o di trasferimento) è assicurata l’interlocuzione tra i docenti della scuola di provenienza e quelli della scuola di destinazione;</a:t>
            </a:r>
          </a:p>
          <a:p>
            <a:pPr algn="just">
              <a:buFont typeface="Wingdings" pitchFamily="2" charset="2"/>
              <a:buChar char="v"/>
            </a:pPr>
            <a:r>
              <a:rPr lang="it-IT" dirty="0" smtClean="0"/>
              <a:t>È soggetto a verifiche periodiche per accertare il raggiungimento degli obiettivi ed apportare eventuali modifiche.</a:t>
            </a:r>
          </a:p>
        </p:txBody>
      </p:sp>
      <p:sp>
        <p:nvSpPr>
          <p:cNvPr id="4" name="Segnaposto piè di pagina 3"/>
          <p:cNvSpPr>
            <a:spLocks noGrp="1"/>
          </p:cNvSpPr>
          <p:nvPr>
            <p:ph type="ftr" sz="quarter" idx="11"/>
          </p:nvPr>
        </p:nvSpPr>
        <p:spPr>
          <a:xfrm>
            <a:off x="1391784" y="6437812"/>
            <a:ext cx="5943600" cy="228600"/>
          </a:xfrm>
        </p:spPr>
        <p:txBody>
          <a:bodyPr/>
          <a:lstStyle/>
          <a:p>
            <a:r>
              <a:rPr lang="it-IT" dirty="0"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Art. 8 D. </a:t>
            </a:r>
            <a:r>
              <a:rPr lang="it-IT" dirty="0" err="1" smtClean="0"/>
              <a:t>Lgs</a:t>
            </a:r>
            <a:r>
              <a:rPr lang="it-IT" dirty="0" smtClean="0"/>
              <a:t>. N. 66/2017</a:t>
            </a:r>
            <a:endParaRPr lang="it-IT" dirty="0"/>
          </a:p>
        </p:txBody>
      </p:sp>
      <p:sp>
        <p:nvSpPr>
          <p:cNvPr id="3" name="Segnaposto contenuto 2"/>
          <p:cNvSpPr>
            <a:spLocks noGrp="1"/>
          </p:cNvSpPr>
          <p:nvPr>
            <p:ph idx="1"/>
          </p:nvPr>
        </p:nvSpPr>
        <p:spPr/>
        <p:txBody>
          <a:bodyPr>
            <a:normAutofit fontScale="92500" lnSpcReduction="10000"/>
          </a:bodyPr>
          <a:lstStyle/>
          <a:p>
            <a:pPr algn="ctr">
              <a:buNone/>
            </a:pPr>
            <a:r>
              <a:rPr lang="it-IT" sz="3200" dirty="0" smtClean="0">
                <a:solidFill>
                  <a:srgbClr val="FF0000"/>
                </a:solidFill>
              </a:rPr>
              <a:t>Piano per l’inclusione</a:t>
            </a:r>
          </a:p>
          <a:p>
            <a:pPr algn="just">
              <a:buNone/>
            </a:pPr>
            <a:r>
              <a:rPr lang="it-IT" dirty="0" smtClean="0"/>
              <a:t>	L’istituzione scolastica, nell’ambito della definizione del Piano Triennale dell’Offerta Formativa predispone il Piano per l’Inclusione che definisce:</a:t>
            </a:r>
          </a:p>
          <a:p>
            <a:pPr algn="just">
              <a:buFont typeface="Wingdings" pitchFamily="2" charset="2"/>
              <a:buChar char="v"/>
            </a:pPr>
            <a:r>
              <a:rPr lang="it-IT" dirty="0" smtClean="0"/>
              <a:t>Le modalità per l’utilizzo coordinato delle risorse;</a:t>
            </a:r>
          </a:p>
          <a:p>
            <a:pPr algn="just">
              <a:buFont typeface="Wingdings" pitchFamily="2" charset="2"/>
              <a:buChar char="v"/>
            </a:pPr>
            <a:r>
              <a:rPr lang="it-IT" dirty="0" smtClean="0"/>
              <a:t>Il superamento delle barriere;</a:t>
            </a:r>
          </a:p>
          <a:p>
            <a:pPr algn="just">
              <a:buFont typeface="Wingdings" pitchFamily="2" charset="2"/>
              <a:buChar char="v"/>
            </a:pPr>
            <a:r>
              <a:rPr lang="it-IT" dirty="0" smtClean="0"/>
              <a:t>L’individuazione dei facilitatori;</a:t>
            </a:r>
          </a:p>
          <a:p>
            <a:pPr algn="just">
              <a:buFont typeface="Wingdings" pitchFamily="2" charset="2"/>
              <a:buChar char="v"/>
            </a:pPr>
            <a:r>
              <a:rPr lang="it-IT" dirty="0" smtClean="0"/>
              <a:t>La programmazione degli interventi di miglioramento della qualità dell’inclusione scolastica.</a:t>
            </a:r>
          </a:p>
          <a:p>
            <a:endParaRPr lang="it-IT" dirty="0"/>
          </a:p>
        </p:txBody>
      </p:sp>
      <p:sp>
        <p:nvSpPr>
          <p:cNvPr id="4" name="Segnaposto piè di pagina 3"/>
          <p:cNvSpPr>
            <a:spLocks noGrp="1"/>
          </p:cNvSpPr>
          <p:nvPr>
            <p:ph type="ftr" sz="quarter" idx="11"/>
          </p:nvPr>
        </p:nvSpPr>
        <p:spPr/>
        <p:txBody>
          <a:bodyPr/>
          <a:lstStyle/>
          <a:p>
            <a:r>
              <a:rPr lang="it-IT" dirty="0"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prstTxWarp prst="textChevronInverted">
              <a:avLst/>
            </a:prstTxWarp>
          </a:bodyPr>
          <a:lstStyle/>
          <a:p>
            <a:pPr algn="ctr" rtl="0"/>
            <a:r>
              <a:rPr lang="it-IT" b="1" dirty="0" smtClean="0">
                <a:solidFill>
                  <a:srgbClr val="FF0000"/>
                </a:solidFill>
              </a:rPr>
              <a:t>Excursus in breve</a:t>
            </a:r>
            <a:endParaRPr lang="it-IT" b="1" dirty="0">
              <a:solidFill>
                <a:srgbClr val="FF0000"/>
              </a:solidFill>
            </a:endParaRPr>
          </a:p>
        </p:txBody>
      </p:sp>
      <p:sp>
        <p:nvSpPr>
          <p:cNvPr id="14" name="Segnaposto contenuto 13"/>
          <p:cNvSpPr>
            <a:spLocks noGrp="1"/>
          </p:cNvSpPr>
          <p:nvPr>
            <p:ph idx="1"/>
          </p:nvPr>
        </p:nvSpPr>
        <p:spPr/>
        <p:txBody>
          <a:bodyPr rtlCol="0">
            <a:normAutofit fontScale="92500" lnSpcReduction="20000"/>
          </a:bodyPr>
          <a:lstStyle/>
          <a:p>
            <a:pPr algn="just" rtl="0">
              <a:buFont typeface="Wingdings" pitchFamily="2" charset="2"/>
              <a:buChar char="v"/>
            </a:pPr>
            <a:r>
              <a:rPr lang="it-IT" b="1" dirty="0" smtClean="0"/>
              <a:t>Legge n. 104/1992 </a:t>
            </a:r>
            <a:r>
              <a:rPr lang="it-IT" dirty="0" smtClean="0"/>
              <a:t>sull’assistenza, l’integrazione sociale e i diritti delle persone handicappate (1992)</a:t>
            </a:r>
          </a:p>
          <a:p>
            <a:pPr algn="just" rtl="0">
              <a:buFont typeface="Wingdings" pitchFamily="2" charset="2"/>
              <a:buChar char="v"/>
            </a:pPr>
            <a:r>
              <a:rPr lang="it-IT" b="1" dirty="0" smtClean="0"/>
              <a:t>Legge n. 62/2000 </a:t>
            </a:r>
            <a:r>
              <a:rPr lang="it-IT" dirty="0" smtClean="0"/>
              <a:t>sulle “Norme per la parità scolastica”</a:t>
            </a:r>
          </a:p>
          <a:p>
            <a:pPr algn="just" rtl="0">
              <a:buFont typeface="Wingdings" pitchFamily="2" charset="2"/>
              <a:buChar char="v"/>
            </a:pPr>
            <a:r>
              <a:rPr lang="it-IT" dirty="0" smtClean="0"/>
              <a:t>Approvazione della Classificazione Internazionale del funzionamento, della disabilità e della salute (ICF) dell’OMS </a:t>
            </a:r>
            <a:r>
              <a:rPr lang="it-IT" b="1" dirty="0" smtClean="0"/>
              <a:t>(2001)</a:t>
            </a:r>
          </a:p>
          <a:p>
            <a:pPr algn="just" rtl="0">
              <a:buFont typeface="Wingdings" pitchFamily="2" charset="2"/>
              <a:buChar char="v"/>
            </a:pPr>
            <a:r>
              <a:rPr lang="it-IT" dirty="0" smtClean="0"/>
              <a:t>Convenzione delle Nazioni Unite sui diritti delle persone con disabilità </a:t>
            </a:r>
            <a:r>
              <a:rPr lang="it-IT" b="1" dirty="0" smtClean="0"/>
              <a:t>(dicembre 2006)</a:t>
            </a:r>
          </a:p>
          <a:p>
            <a:pPr algn="just" rtl="0">
              <a:buFont typeface="Wingdings" pitchFamily="2" charset="2"/>
              <a:buChar char="v"/>
            </a:pPr>
            <a:r>
              <a:rPr lang="it-IT" dirty="0" smtClean="0"/>
              <a:t>Istituzione dell’Osservatorio nazionale sulla condizione delle persone con disabilità </a:t>
            </a:r>
            <a:r>
              <a:rPr lang="it-IT" b="1" dirty="0" smtClean="0"/>
              <a:t>(2009)</a:t>
            </a:r>
          </a:p>
          <a:p>
            <a:pPr algn="just" rtl="0">
              <a:buFont typeface="Wingdings" pitchFamily="2" charset="2"/>
              <a:buChar char="v"/>
            </a:pPr>
            <a:r>
              <a:rPr lang="it-IT" b="1" dirty="0" smtClean="0"/>
              <a:t>Legge n. 170/2010 </a:t>
            </a:r>
            <a:r>
              <a:rPr lang="it-IT" dirty="0" smtClean="0"/>
              <a:t>sulle “Norme in materia di DSA in ambito scolastico”</a:t>
            </a:r>
          </a:p>
          <a:p>
            <a:pPr algn="just" rtl="0">
              <a:buFont typeface="Wingdings" pitchFamily="2" charset="2"/>
              <a:buChar char="v"/>
            </a:pPr>
            <a:endParaRPr lang="it-IT" dirty="0" smtClean="0"/>
          </a:p>
          <a:p>
            <a:pPr algn="just" rtl="0">
              <a:buNone/>
            </a:pPr>
            <a:endParaRPr lang="it-IT" dirty="0"/>
          </a:p>
        </p:txBody>
      </p:sp>
      <p:sp>
        <p:nvSpPr>
          <p:cNvPr id="4" name="Segnaposto piè di pagina 3"/>
          <p:cNvSpPr>
            <a:spLocks noGrp="1"/>
          </p:cNvSpPr>
          <p:nvPr>
            <p:ph type="ftr" sz="quarter" idx="11"/>
          </p:nvPr>
        </p:nvSpPr>
        <p:spPr>
          <a:xfrm>
            <a:off x="1430973" y="6163493"/>
            <a:ext cx="5943600" cy="228600"/>
          </a:xfrm>
        </p:spPr>
        <p:txBody>
          <a:bodyPr/>
          <a:lstStyle/>
          <a:p>
            <a:r>
              <a:rPr lang="it-IT" dirty="0" smtClean="0"/>
              <a:t>Nadia Sensi 2017 ©</a:t>
            </a:r>
            <a:endParaRPr lang="it-IT" dirty="0"/>
          </a:p>
        </p:txBody>
      </p:sp>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Art. 9 D. </a:t>
            </a:r>
            <a:r>
              <a:rPr lang="it-IT" dirty="0" err="1" smtClean="0"/>
              <a:t>Lgs</a:t>
            </a:r>
            <a:r>
              <a:rPr lang="it-IT" dirty="0" smtClean="0"/>
              <a:t>. N. 66/2017</a:t>
            </a:r>
            <a:endParaRPr lang="it-IT" dirty="0"/>
          </a:p>
        </p:txBody>
      </p:sp>
      <p:sp>
        <p:nvSpPr>
          <p:cNvPr id="3" name="Segnaposto contenuto 2"/>
          <p:cNvSpPr>
            <a:spLocks noGrp="1"/>
          </p:cNvSpPr>
          <p:nvPr>
            <p:ph idx="1"/>
          </p:nvPr>
        </p:nvSpPr>
        <p:spPr/>
        <p:txBody>
          <a:bodyPr>
            <a:normAutofit fontScale="85000" lnSpcReduction="10000"/>
          </a:bodyPr>
          <a:lstStyle/>
          <a:p>
            <a:pPr algn="ctr">
              <a:buNone/>
            </a:pPr>
            <a:r>
              <a:rPr lang="it-IT" sz="3200" dirty="0" smtClean="0">
                <a:solidFill>
                  <a:srgbClr val="FF0000"/>
                </a:solidFill>
              </a:rPr>
              <a:t>Gruppi per l’inclusione scolastica (1) - GLIR</a:t>
            </a:r>
          </a:p>
          <a:p>
            <a:pPr algn="just">
              <a:buNone/>
            </a:pPr>
            <a:r>
              <a:rPr lang="it-IT" dirty="0" smtClean="0"/>
              <a:t>	L’art. 15 della legge 104/1992 è sostituito con il seguente:</a:t>
            </a:r>
          </a:p>
          <a:p>
            <a:pPr algn="just">
              <a:buFont typeface="Wingdings" pitchFamily="2" charset="2"/>
              <a:buChar char="v"/>
            </a:pPr>
            <a:r>
              <a:rPr lang="it-IT" dirty="0" smtClean="0"/>
              <a:t>Presso ogni Ufficio Scolastico Regionale (USR) è istituito il </a:t>
            </a:r>
            <a:r>
              <a:rPr lang="it-IT" b="1" dirty="0" smtClean="0"/>
              <a:t>Gruppo di lavoro interistituzionale regionale (GLIR) </a:t>
            </a:r>
            <a:r>
              <a:rPr lang="it-IT" dirty="0" smtClean="0"/>
              <a:t>con compiti di:</a:t>
            </a:r>
          </a:p>
          <a:p>
            <a:pPr algn="just">
              <a:buFontTx/>
              <a:buChar char="-"/>
            </a:pPr>
            <a:r>
              <a:rPr lang="it-IT" dirty="0" smtClean="0"/>
              <a:t>Consulenza per la definizione, l’attuazione e la verifica degli accordi di programma riferiti alla continuità delle azioni sul territorio, all’orientamento e ai percorsi integrati scuola-territorio e lavoro.</a:t>
            </a:r>
          </a:p>
          <a:p>
            <a:pPr algn="just">
              <a:buFontTx/>
              <a:buChar char="-"/>
            </a:pPr>
            <a:r>
              <a:rPr lang="it-IT" dirty="0" smtClean="0"/>
              <a:t>Supporto ai gruppi di lavoro per l’inclusione territoriale;</a:t>
            </a:r>
          </a:p>
          <a:p>
            <a:pPr algn="just">
              <a:buFontTx/>
              <a:buChar char="-"/>
            </a:pPr>
            <a:r>
              <a:rPr lang="it-IT" dirty="0" smtClean="0"/>
              <a:t>Supporto alle reti di scuole per la progettazione dei Piani di formazione in servizio del personale della scuola.</a:t>
            </a:r>
            <a:endParaRPr lang="it-IT" dirty="0"/>
          </a:p>
        </p:txBody>
      </p:sp>
      <p:sp>
        <p:nvSpPr>
          <p:cNvPr id="4" name="Segnaposto piè di pagina 3"/>
          <p:cNvSpPr>
            <a:spLocks noGrp="1"/>
          </p:cNvSpPr>
          <p:nvPr>
            <p:ph type="ftr" sz="quarter" idx="11"/>
          </p:nvPr>
        </p:nvSpPr>
        <p:spPr/>
        <p:txBody>
          <a:bodyPr/>
          <a:lstStyle/>
          <a:p>
            <a:r>
              <a:rPr lang="it-IT" dirty="0"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Art. 9 D. </a:t>
            </a:r>
            <a:r>
              <a:rPr lang="it-IT" dirty="0" err="1" smtClean="0"/>
              <a:t>Lgs</a:t>
            </a:r>
            <a:r>
              <a:rPr lang="it-IT" dirty="0" smtClean="0"/>
              <a:t>. N. 66/2017</a:t>
            </a:r>
            <a:endParaRPr lang="it-IT" dirty="0"/>
          </a:p>
        </p:txBody>
      </p:sp>
      <p:sp>
        <p:nvSpPr>
          <p:cNvPr id="3" name="Segnaposto contenuto 2"/>
          <p:cNvSpPr>
            <a:spLocks noGrp="1"/>
          </p:cNvSpPr>
          <p:nvPr>
            <p:ph idx="1"/>
          </p:nvPr>
        </p:nvSpPr>
        <p:spPr/>
        <p:txBody>
          <a:bodyPr>
            <a:normAutofit/>
          </a:bodyPr>
          <a:lstStyle/>
          <a:p>
            <a:pPr algn="ctr">
              <a:buNone/>
            </a:pPr>
            <a:r>
              <a:rPr lang="it-IT" sz="3200" dirty="0" smtClean="0">
                <a:solidFill>
                  <a:srgbClr val="FF0000"/>
                </a:solidFill>
              </a:rPr>
              <a:t>Gruppi per l’inclusione scolastica (2) - GIT</a:t>
            </a:r>
          </a:p>
          <a:p>
            <a:pPr algn="just">
              <a:buFont typeface="Wingdings" pitchFamily="2" charset="2"/>
              <a:buChar char="v"/>
            </a:pPr>
            <a:r>
              <a:rPr lang="it-IT" dirty="0" smtClean="0"/>
              <a:t>Per ciascuno degli ambiti territoriali viene istituito il </a:t>
            </a:r>
            <a:r>
              <a:rPr lang="it-IT" b="1" dirty="0" smtClean="0"/>
              <a:t>Gruppo per l’inclusione territoriale (GIT)</a:t>
            </a:r>
            <a:r>
              <a:rPr lang="it-IT" dirty="0" smtClean="0"/>
              <a:t>, composto da un dirigente tecnico o scolastico, tre dirigenti scolastici, due docenti per la scuola d’infanzia e primo ciclo e uno per il secondo ciclo;</a:t>
            </a:r>
          </a:p>
          <a:p>
            <a:pPr algn="just">
              <a:buFont typeface="Wingdings" pitchFamily="2" charset="2"/>
              <a:buChar char="v"/>
            </a:pPr>
            <a:r>
              <a:rPr lang="it-IT" dirty="0" smtClean="0"/>
              <a:t>Riceve dai dirigenti scolastici le proposte di quantificazione delle risorse di sostegno didattico e formula proposta all’USR;</a:t>
            </a:r>
          </a:p>
          <a:p>
            <a:pPr algn="just">
              <a:buFont typeface="Wingdings" pitchFamily="2" charset="2"/>
              <a:buChar char="v"/>
            </a:pPr>
            <a:r>
              <a:rPr lang="it-IT" dirty="0" smtClean="0"/>
              <a:t> il GIT è integrato dalle associazioni per l’inclusione scolastica, dagli Enti locali e dalle ASL</a:t>
            </a:r>
          </a:p>
        </p:txBody>
      </p:sp>
      <p:sp>
        <p:nvSpPr>
          <p:cNvPr id="4" name="Segnaposto piè di pagina 3"/>
          <p:cNvSpPr>
            <a:spLocks noGrp="1"/>
          </p:cNvSpPr>
          <p:nvPr>
            <p:ph type="ftr" sz="quarter" idx="11"/>
          </p:nvPr>
        </p:nvSpPr>
        <p:spPr/>
        <p:txBody>
          <a:bodyPr/>
          <a:lstStyle/>
          <a:p>
            <a:r>
              <a:rPr lang="it-IT" dirty="0"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Art. 9 D. </a:t>
            </a:r>
            <a:r>
              <a:rPr lang="it-IT" dirty="0" err="1" smtClean="0"/>
              <a:t>Lgs</a:t>
            </a:r>
            <a:r>
              <a:rPr lang="it-IT" dirty="0" smtClean="0"/>
              <a:t>. N. 66/2017</a:t>
            </a:r>
            <a:endParaRPr lang="it-IT" dirty="0"/>
          </a:p>
        </p:txBody>
      </p:sp>
      <p:sp>
        <p:nvSpPr>
          <p:cNvPr id="3" name="Segnaposto contenuto 2"/>
          <p:cNvSpPr>
            <a:spLocks noGrp="1"/>
          </p:cNvSpPr>
          <p:nvPr>
            <p:ph idx="1"/>
          </p:nvPr>
        </p:nvSpPr>
        <p:spPr/>
        <p:txBody>
          <a:bodyPr>
            <a:normAutofit fontScale="85000" lnSpcReduction="20000"/>
          </a:bodyPr>
          <a:lstStyle/>
          <a:p>
            <a:pPr algn="ctr">
              <a:buNone/>
            </a:pPr>
            <a:r>
              <a:rPr lang="it-IT" sz="3200" dirty="0" smtClean="0">
                <a:solidFill>
                  <a:srgbClr val="FF0000"/>
                </a:solidFill>
              </a:rPr>
              <a:t>Gruppi per l’inclusione scolastica (2) - GLI</a:t>
            </a:r>
          </a:p>
          <a:p>
            <a:pPr algn="just">
              <a:buFont typeface="Wingdings" pitchFamily="2" charset="2"/>
              <a:buChar char="v"/>
            </a:pPr>
            <a:r>
              <a:rPr lang="it-IT" dirty="0" smtClean="0"/>
              <a:t>Presso ogni istituzione scolastica viene istituito il GLI, Gruppo di lavoro per l’inclusione, composto dai docenti curricolari, dai docenti di sostegno e dagli specialisti della ASL. Il gruppo è presieduto dal Dirigente scolastico;</a:t>
            </a:r>
          </a:p>
          <a:p>
            <a:pPr algn="just">
              <a:buFont typeface="Wingdings" pitchFamily="2" charset="2"/>
              <a:buChar char="v"/>
            </a:pPr>
            <a:r>
              <a:rPr lang="it-IT" dirty="0" smtClean="0"/>
              <a:t>Ha il compito di supportare il collegio dei docenti nella definizione e nella realizzazione del piano per l’inclusione, nonché i docenti contitolari e i consigli di classe nella attuazione dei PEI.</a:t>
            </a:r>
          </a:p>
          <a:p>
            <a:pPr algn="just">
              <a:buFont typeface="Wingdings" pitchFamily="2" charset="2"/>
              <a:buChar char="v"/>
            </a:pPr>
            <a:r>
              <a:rPr lang="it-IT" dirty="0" smtClean="0"/>
              <a:t>In sede di definizione e di attuazione il GLI si avvale della consulenza degli studenti, dei genitori e delle associazioni nel campo dell’inclusione scolastica. </a:t>
            </a:r>
          </a:p>
          <a:p>
            <a:pPr algn="just">
              <a:buFont typeface="Wingdings" pitchFamily="2" charset="2"/>
              <a:buChar char="v"/>
            </a:pPr>
            <a:r>
              <a:rPr lang="it-IT" dirty="0" smtClean="0"/>
              <a:t>Il GLI collabora con le istituzioni pubbliche e private presenti sul territorio</a:t>
            </a:r>
            <a:endParaRPr lang="it-IT" dirty="0"/>
          </a:p>
        </p:txBody>
      </p:sp>
      <p:sp>
        <p:nvSpPr>
          <p:cNvPr id="4" name="Segnaposto piè di pagina 3"/>
          <p:cNvSpPr>
            <a:spLocks noGrp="1"/>
          </p:cNvSpPr>
          <p:nvPr>
            <p:ph type="ftr" sz="quarter" idx="11"/>
          </p:nvPr>
        </p:nvSpPr>
        <p:spPr/>
        <p:txBody>
          <a:bodyPr/>
          <a:lstStyle/>
          <a:p>
            <a:r>
              <a:rPr lang="it-IT" dirty="0"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Art. 10 D. </a:t>
            </a:r>
            <a:r>
              <a:rPr lang="it-IT" dirty="0" err="1" smtClean="0"/>
              <a:t>Lgs</a:t>
            </a:r>
            <a:r>
              <a:rPr lang="it-IT" dirty="0" smtClean="0"/>
              <a:t>. N. 66/2017</a:t>
            </a:r>
            <a:endParaRPr lang="it-IT" dirty="0"/>
          </a:p>
        </p:txBody>
      </p:sp>
      <p:sp>
        <p:nvSpPr>
          <p:cNvPr id="3" name="Segnaposto contenuto 2"/>
          <p:cNvSpPr>
            <a:spLocks noGrp="1"/>
          </p:cNvSpPr>
          <p:nvPr>
            <p:ph idx="1"/>
          </p:nvPr>
        </p:nvSpPr>
        <p:spPr/>
        <p:txBody>
          <a:bodyPr>
            <a:normAutofit fontScale="92500" lnSpcReduction="20000"/>
          </a:bodyPr>
          <a:lstStyle/>
          <a:p>
            <a:pPr algn="ctr">
              <a:buNone/>
            </a:pPr>
            <a:r>
              <a:rPr lang="it-IT" b="1" dirty="0" smtClean="0">
                <a:solidFill>
                  <a:srgbClr val="FF0000"/>
                </a:solidFill>
              </a:rPr>
              <a:t>Richiesta ed assegnazione delle risorse per il sostegno didattico</a:t>
            </a:r>
          </a:p>
          <a:p>
            <a:pPr algn="just">
              <a:buNone/>
            </a:pPr>
            <a:r>
              <a:rPr lang="it-IT" dirty="0" smtClean="0"/>
              <a:t>Modifiche alla L. 104/1992:</a:t>
            </a:r>
          </a:p>
          <a:p>
            <a:pPr algn="just">
              <a:buFont typeface="Wingdings" pitchFamily="2" charset="2"/>
              <a:buChar char="v"/>
            </a:pPr>
            <a:r>
              <a:rPr lang="it-IT" dirty="0" smtClean="0"/>
              <a:t>Il Dirigente scolastico, sentito il GLI e sulla base dei singoli PEI, propone al GIT la quantificazione dell’organico relativo ai posti di sostegno;</a:t>
            </a:r>
          </a:p>
          <a:p>
            <a:pPr algn="just">
              <a:buFont typeface="Wingdings" pitchFamily="2" charset="2"/>
              <a:buChar char="v"/>
            </a:pPr>
            <a:r>
              <a:rPr lang="it-IT" dirty="0" smtClean="0"/>
              <a:t>Il GIT, in qualità di organo tecnico, sulla base del Piano per l’inclusione, dei Profili di Funzionamento, dei PEI, dei Progetti Individuali trasmessi dai Dirigenti scolastici, verifica la quantificazione delle risorse di sostegno didattico effettuata da ciascuna scuola e formula una proposta all’USR;</a:t>
            </a:r>
          </a:p>
          <a:p>
            <a:pPr algn="just">
              <a:buFont typeface="Wingdings" pitchFamily="2" charset="2"/>
              <a:buChar char="v"/>
            </a:pPr>
            <a:r>
              <a:rPr lang="it-IT" dirty="0" smtClean="0"/>
              <a:t>L’USR assegna le risorse nell’ambito di quelle dell’organico dell’autonomia per i posti di sostegno.</a:t>
            </a:r>
          </a:p>
          <a:p>
            <a:pPr algn="just">
              <a:buNone/>
            </a:pPr>
            <a:endParaRPr lang="it-IT" dirty="0" smtClean="0"/>
          </a:p>
        </p:txBody>
      </p:sp>
      <p:sp>
        <p:nvSpPr>
          <p:cNvPr id="4" name="Segnaposto piè di pagina 3"/>
          <p:cNvSpPr>
            <a:spLocks noGrp="1"/>
          </p:cNvSpPr>
          <p:nvPr>
            <p:ph type="ftr" sz="quarter" idx="11"/>
          </p:nvPr>
        </p:nvSpPr>
        <p:spPr/>
        <p:txBody>
          <a:bodyPr/>
          <a:lstStyle/>
          <a:p>
            <a:r>
              <a:rPr lang="it-IT" dirty="0"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92891" y="1685109"/>
            <a:ext cx="3840480" cy="4153988"/>
          </a:xfrm>
        </p:spPr>
        <p:txBody>
          <a:bodyPr rtlCol="0">
            <a:normAutofit fontScale="90000"/>
          </a:bodyPr>
          <a:lstStyle/>
          <a:p>
            <a:pPr algn="just" rtl="0"/>
            <a:r>
              <a:rPr lang="it-IT" sz="2400" dirty="0" smtClean="0"/>
              <a:t>Il MIUR indica modalità di riconoscimento di scuole polo che svolgono azioni di supporto e consulenza con le reti del territorio per la promozione della ricerca, sperimentazione e sviluppo di metodologie ed uso di strumenti didattici per l’inclusione.</a:t>
            </a:r>
            <a:endParaRPr lang="it-IT" sz="2400" dirty="0"/>
          </a:p>
        </p:txBody>
      </p:sp>
      <p:pic>
        <p:nvPicPr>
          <p:cNvPr id="9" name="Segnaposto immagine 8" descr="Tre bambini in impermeabile che si tengono per mano e giocano all'aperto"/>
          <p:cNvPicPr>
            <a:picLocks noGrp="1" noChangeAspect="1"/>
          </p:cNvPicPr>
          <p:nvPr>
            <p:ph type="pic" idx="1"/>
          </p:nvPr>
        </p:nvPicPr>
        <p:blipFill rotWithShape="1">
          <a:blip r:embed="rId3" cstate="print">
            <a:extLst>
              <a:ext uri="{28A0092B-C50C-407E-A947-70E740481C1C}">
                <a14:useLocalDpi xmlns:a14="http://schemas.microsoft.com/office/drawing/2010/main" xmlns="" val="0"/>
              </a:ext>
            </a:extLst>
          </a:blip>
          <a:srcRect/>
          <a:stretch/>
        </p:blipFill>
        <p:spPr/>
      </p:pic>
      <p:sp>
        <p:nvSpPr>
          <p:cNvPr id="4" name="Segnaposto piè di pagina 3"/>
          <p:cNvSpPr>
            <a:spLocks noGrp="1"/>
          </p:cNvSpPr>
          <p:nvPr>
            <p:ph type="ftr" sz="quarter" idx="11"/>
          </p:nvPr>
        </p:nvSpPr>
        <p:spPr/>
        <p:txBody>
          <a:bodyPr/>
          <a:lstStyle/>
          <a:p>
            <a:pPr rtl="0"/>
            <a:r>
              <a:rPr lang="it-IT" smtClean="0"/>
              <a:t>Nadia Sensi 2017 </a:t>
            </a:r>
            <a:endParaRPr lang="it-IT" dirty="0"/>
          </a:p>
        </p:txBody>
      </p:sp>
    </p:spTree>
    <p:extLst>
      <p:ext uri="{BB962C8B-B14F-4D97-AF65-F5344CB8AC3E}">
        <p14:creationId xmlns:p14="http://schemas.microsoft.com/office/powerpoint/2010/main" xmlns="" val="219715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Art. 12 D. </a:t>
            </a:r>
            <a:r>
              <a:rPr lang="it-IT" dirty="0" err="1" smtClean="0"/>
              <a:t>Lgs</a:t>
            </a:r>
            <a:r>
              <a:rPr lang="it-IT" dirty="0" smtClean="0"/>
              <a:t>. N. 66/2017</a:t>
            </a:r>
            <a:endParaRPr lang="it-IT" dirty="0"/>
          </a:p>
        </p:txBody>
      </p:sp>
      <p:sp>
        <p:nvSpPr>
          <p:cNvPr id="3" name="Segnaposto contenuto 2"/>
          <p:cNvSpPr>
            <a:spLocks noGrp="1"/>
          </p:cNvSpPr>
          <p:nvPr>
            <p:ph idx="1"/>
          </p:nvPr>
        </p:nvSpPr>
        <p:spPr/>
        <p:txBody>
          <a:bodyPr>
            <a:normAutofit fontScale="85000" lnSpcReduction="10000"/>
          </a:bodyPr>
          <a:lstStyle/>
          <a:p>
            <a:pPr algn="ctr">
              <a:buNone/>
            </a:pPr>
            <a:r>
              <a:rPr lang="it-IT" sz="3200" b="1" dirty="0" smtClean="0">
                <a:solidFill>
                  <a:srgbClr val="FF0000"/>
                </a:solidFill>
              </a:rPr>
              <a:t>Formazione iniziale dei docenti per il sostegno didattico nella scuola dell’infanzia e nella scuola primaria</a:t>
            </a:r>
          </a:p>
          <a:p>
            <a:pPr algn="just">
              <a:buFont typeface="Wingdings" pitchFamily="2" charset="2"/>
              <a:buChar char="v"/>
            </a:pPr>
            <a:r>
              <a:rPr lang="it-IT" sz="3200" dirty="0" smtClean="0"/>
              <a:t>Corso di specializzazione annuale in pedagogia e didattica speciale per le attività di sostegno, attivato presso le università autorizzate dal MIUR;</a:t>
            </a:r>
          </a:p>
          <a:p>
            <a:pPr algn="just">
              <a:buFont typeface="Wingdings" pitchFamily="2" charset="2"/>
              <a:buChar char="v"/>
            </a:pPr>
            <a:r>
              <a:rPr lang="it-IT" sz="3200" dirty="0" smtClean="0"/>
              <a:t>Richiesto il superamento di una prova per l’accesso;</a:t>
            </a:r>
          </a:p>
          <a:p>
            <a:pPr algn="just">
              <a:buFont typeface="Wingdings" pitchFamily="2" charset="2"/>
              <a:buChar char="v"/>
            </a:pPr>
            <a:r>
              <a:rPr lang="it-IT" sz="3200" dirty="0" smtClean="0"/>
              <a:t>Accesso al corso per gli aspiranti in possesso della laurea magistrale in Scienze della Formazione Primaria;</a:t>
            </a:r>
          </a:p>
          <a:p>
            <a:pPr algn="just">
              <a:buFont typeface="Wingdings" pitchFamily="2" charset="2"/>
              <a:buChar char="v"/>
            </a:pPr>
            <a:endParaRPr lang="it-IT" sz="3200" dirty="0" smtClean="0"/>
          </a:p>
        </p:txBody>
      </p:sp>
      <p:sp>
        <p:nvSpPr>
          <p:cNvPr id="4" name="Segnaposto piè di pagina 3"/>
          <p:cNvSpPr>
            <a:spLocks noGrp="1"/>
          </p:cNvSpPr>
          <p:nvPr>
            <p:ph type="ftr" sz="quarter" idx="11"/>
          </p:nvPr>
        </p:nvSpPr>
        <p:spPr/>
        <p:txBody>
          <a:bodyPr/>
          <a:lstStyle/>
          <a:p>
            <a:pPr rtl="0"/>
            <a:r>
              <a:rPr lang="it-IT"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Art. 13 D. </a:t>
            </a:r>
            <a:r>
              <a:rPr lang="it-IT" dirty="0" err="1" smtClean="0"/>
              <a:t>Lgs</a:t>
            </a:r>
            <a:r>
              <a:rPr lang="it-IT" dirty="0" smtClean="0"/>
              <a:t>. N. 66/2017</a:t>
            </a:r>
            <a:endParaRPr lang="it-IT" dirty="0"/>
          </a:p>
        </p:txBody>
      </p:sp>
      <p:sp>
        <p:nvSpPr>
          <p:cNvPr id="3" name="Segnaposto contenuto 2"/>
          <p:cNvSpPr>
            <a:spLocks noGrp="1"/>
          </p:cNvSpPr>
          <p:nvPr>
            <p:ph idx="1"/>
          </p:nvPr>
        </p:nvSpPr>
        <p:spPr/>
        <p:txBody>
          <a:bodyPr/>
          <a:lstStyle/>
          <a:p>
            <a:pPr algn="ctr">
              <a:buNone/>
            </a:pPr>
            <a:r>
              <a:rPr lang="it-IT" sz="3200" b="1" dirty="0" smtClean="0">
                <a:solidFill>
                  <a:srgbClr val="FF0000"/>
                </a:solidFill>
              </a:rPr>
              <a:t>Formazione in servizio del personale della scuola</a:t>
            </a:r>
          </a:p>
          <a:p>
            <a:pPr algn="just">
              <a:lnSpc>
                <a:spcPct val="150000"/>
              </a:lnSpc>
              <a:buNone/>
            </a:pPr>
            <a:r>
              <a:rPr lang="it-IT" dirty="0" smtClean="0"/>
              <a:t>	Le istituzioni scolastiche, nell’ambito del PTOF, individuano le attività rivolte ai docenti, in particolare a quelli delle classi ove siano presenti disabilità certificate. Ciò in relazione alle scelte pedagogiche, metodologiche e didattiche inclusive.</a:t>
            </a:r>
            <a:endParaRPr lang="it-IT" dirty="0"/>
          </a:p>
        </p:txBody>
      </p:sp>
      <p:sp>
        <p:nvSpPr>
          <p:cNvPr id="4" name="Segnaposto piè di pagina 3"/>
          <p:cNvSpPr>
            <a:spLocks noGrp="1"/>
          </p:cNvSpPr>
          <p:nvPr>
            <p:ph type="ftr" sz="quarter" idx="11"/>
          </p:nvPr>
        </p:nvSpPr>
        <p:spPr/>
        <p:txBody>
          <a:bodyPr/>
          <a:lstStyle/>
          <a:p>
            <a:pPr rtl="0"/>
            <a:r>
              <a:rPr lang="it-IT"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Art. 14 D. </a:t>
            </a:r>
            <a:r>
              <a:rPr lang="it-IT" dirty="0" err="1" smtClean="0"/>
              <a:t>Lgs</a:t>
            </a:r>
            <a:r>
              <a:rPr lang="it-IT" dirty="0" smtClean="0"/>
              <a:t>. N. 66/2017</a:t>
            </a:r>
            <a:endParaRPr lang="it-IT" dirty="0"/>
          </a:p>
        </p:txBody>
      </p:sp>
      <p:sp>
        <p:nvSpPr>
          <p:cNvPr id="3" name="Segnaposto contenuto 2"/>
          <p:cNvSpPr>
            <a:spLocks noGrp="1"/>
          </p:cNvSpPr>
          <p:nvPr>
            <p:ph idx="1"/>
          </p:nvPr>
        </p:nvSpPr>
        <p:spPr/>
        <p:txBody>
          <a:bodyPr>
            <a:normAutofit fontScale="92500" lnSpcReduction="20000"/>
          </a:bodyPr>
          <a:lstStyle/>
          <a:p>
            <a:pPr algn="ctr">
              <a:buNone/>
            </a:pPr>
            <a:r>
              <a:rPr lang="it-IT" sz="3000" dirty="0" smtClean="0">
                <a:solidFill>
                  <a:srgbClr val="FF0000"/>
                </a:solidFill>
              </a:rPr>
              <a:t>Continuità del progetto educativo e didattico</a:t>
            </a:r>
          </a:p>
          <a:p>
            <a:pPr algn="just">
              <a:buFont typeface="Wingdings" pitchFamily="2" charset="2"/>
              <a:buChar char="v"/>
            </a:pPr>
            <a:r>
              <a:rPr lang="it-IT" dirty="0" smtClean="0"/>
              <a:t>La continuità educativa e didattica è garantita dal personale della scuola, dal Piano per l’Inclusione e dal PEI;</a:t>
            </a:r>
          </a:p>
          <a:p>
            <a:pPr marL="457200" indent="-457200" algn="just">
              <a:buFont typeface="Wingdings" pitchFamily="2" charset="2"/>
              <a:buChar char="v"/>
            </a:pPr>
            <a:r>
              <a:rPr lang="it-IT" dirty="0" smtClean="0"/>
              <a:t>Il DS propone ai docenti dell’organico dell’autonomia di svolgere anche attività di sostegno, purché in possesso della specializzazione;</a:t>
            </a:r>
          </a:p>
          <a:p>
            <a:pPr marL="457200" indent="-457200" algn="just">
              <a:buFont typeface="Wingdings" pitchFamily="2" charset="2"/>
              <a:buChar char="v"/>
            </a:pPr>
            <a:r>
              <a:rPr lang="it-IT" dirty="0" smtClean="0"/>
              <a:t>Ai docenti con contratto a </a:t>
            </a:r>
            <a:r>
              <a:rPr lang="it-IT" dirty="0" err="1" smtClean="0"/>
              <a:t>tempoi</a:t>
            </a:r>
            <a:r>
              <a:rPr lang="it-IT" dirty="0" smtClean="0"/>
              <a:t> determinato, anche su richiesta della famiglia, possono essere proposti ulteriori contratti nell’</a:t>
            </a:r>
            <a:r>
              <a:rPr lang="it-IT" dirty="0" err="1" smtClean="0"/>
              <a:t>a.s.</a:t>
            </a:r>
            <a:r>
              <a:rPr lang="it-IT" dirty="0" smtClean="0"/>
              <a:t> successivo, per garantire continuità educativa e didattica;</a:t>
            </a:r>
          </a:p>
          <a:p>
            <a:pPr marL="457200" indent="-457200" algn="just">
              <a:buFont typeface="Wingdings" pitchFamily="2" charset="2"/>
              <a:buChar char="v"/>
            </a:pPr>
            <a:r>
              <a:rPr lang="it-IT" dirty="0" smtClean="0"/>
              <a:t>Cfr. anche le Norme procedurali di cui all’art. 461 del testo unico del D. </a:t>
            </a:r>
            <a:r>
              <a:rPr lang="it-IT" dirty="0" err="1" smtClean="0"/>
              <a:t>Lgs</a:t>
            </a:r>
            <a:r>
              <a:rPr lang="it-IT" dirty="0" smtClean="0"/>
              <a:t>. 297/1994 (movimenti del personale).</a:t>
            </a:r>
            <a:endParaRPr lang="it-IT" dirty="0"/>
          </a:p>
        </p:txBody>
      </p:sp>
      <p:sp>
        <p:nvSpPr>
          <p:cNvPr id="4" name="Segnaposto piè di pagina 3"/>
          <p:cNvSpPr>
            <a:spLocks noGrp="1"/>
          </p:cNvSpPr>
          <p:nvPr>
            <p:ph type="ftr" sz="quarter" idx="11"/>
          </p:nvPr>
        </p:nvSpPr>
        <p:spPr/>
        <p:txBody>
          <a:bodyPr/>
          <a:lstStyle/>
          <a:p>
            <a:pPr rtl="0"/>
            <a:r>
              <a:rPr lang="it-IT"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Art. 15 D. </a:t>
            </a:r>
            <a:r>
              <a:rPr lang="it-IT" dirty="0" err="1" smtClean="0"/>
              <a:t>Lgs</a:t>
            </a:r>
            <a:r>
              <a:rPr lang="it-IT" dirty="0" smtClean="0"/>
              <a:t>. N. 66/2017</a:t>
            </a:r>
            <a:endParaRPr lang="it-IT" dirty="0"/>
          </a:p>
        </p:txBody>
      </p:sp>
      <p:sp>
        <p:nvSpPr>
          <p:cNvPr id="3" name="Segnaposto contenuto 2"/>
          <p:cNvSpPr>
            <a:spLocks noGrp="1"/>
          </p:cNvSpPr>
          <p:nvPr>
            <p:ph idx="1"/>
          </p:nvPr>
        </p:nvSpPr>
        <p:spPr>
          <a:xfrm>
            <a:off x="1065214" y="1541417"/>
            <a:ext cx="10058400" cy="4872446"/>
          </a:xfrm>
        </p:spPr>
        <p:txBody>
          <a:bodyPr>
            <a:normAutofit fontScale="55000" lnSpcReduction="20000"/>
          </a:bodyPr>
          <a:lstStyle/>
          <a:p>
            <a:pPr algn="ctr">
              <a:buNone/>
            </a:pPr>
            <a:r>
              <a:rPr lang="it-IT" sz="3800" b="1" dirty="0" smtClean="0">
                <a:solidFill>
                  <a:srgbClr val="FF0000"/>
                </a:solidFill>
              </a:rPr>
              <a:t>Osservatorio permanente per l’inclusione scolastica</a:t>
            </a:r>
          </a:p>
          <a:p>
            <a:pPr algn="just">
              <a:lnSpc>
                <a:spcPct val="150000"/>
              </a:lnSpc>
              <a:buNone/>
            </a:pPr>
            <a:r>
              <a:rPr lang="it-IT" dirty="0" smtClean="0"/>
              <a:t>	</a:t>
            </a:r>
            <a:r>
              <a:rPr lang="it-IT" sz="2900" dirty="0" smtClean="0"/>
              <a:t>Istituito presso il MIUR, si raccorda con l’Osservatorio nazionale sulla condizione delle persone con disabilità. Ha i seguenti compiti:</a:t>
            </a:r>
          </a:p>
          <a:p>
            <a:pPr algn="just">
              <a:lnSpc>
                <a:spcPct val="150000"/>
              </a:lnSpc>
              <a:buFont typeface="Wingdings" pitchFamily="2" charset="2"/>
              <a:buChar char="v"/>
            </a:pPr>
            <a:r>
              <a:rPr lang="it-IT" sz="2900" dirty="0" smtClean="0"/>
              <a:t>Analisi e studio delle tematiche relative all’inclusione dei bambini, degli alunni e degli studenti con disabilità;</a:t>
            </a:r>
          </a:p>
          <a:p>
            <a:pPr algn="just">
              <a:lnSpc>
                <a:spcPct val="150000"/>
              </a:lnSpc>
              <a:buFont typeface="Wingdings" pitchFamily="2" charset="2"/>
              <a:buChar char="v"/>
            </a:pPr>
            <a:r>
              <a:rPr lang="it-IT" sz="2900" dirty="0" smtClean="0"/>
              <a:t>Monitoraggio delle azioni per l’inclusione;</a:t>
            </a:r>
          </a:p>
          <a:p>
            <a:pPr algn="just">
              <a:lnSpc>
                <a:spcPct val="150000"/>
              </a:lnSpc>
              <a:buFont typeface="Wingdings" pitchFamily="2" charset="2"/>
              <a:buChar char="v"/>
            </a:pPr>
            <a:r>
              <a:rPr lang="it-IT" sz="2900" dirty="0" smtClean="0"/>
              <a:t>Proposte di accordi inter-istituzionali per il progetto individuale di inclusione;</a:t>
            </a:r>
          </a:p>
          <a:p>
            <a:pPr algn="just">
              <a:lnSpc>
                <a:spcPct val="150000"/>
              </a:lnSpc>
              <a:buFont typeface="Wingdings" pitchFamily="2" charset="2"/>
              <a:buChar char="v"/>
            </a:pPr>
            <a:r>
              <a:rPr lang="it-IT" sz="2900" dirty="0" smtClean="0"/>
              <a:t>Proposte di sperimentazione in materia di innovazione </a:t>
            </a:r>
            <a:r>
              <a:rPr lang="it-IT" sz="2900" dirty="0" err="1" smtClean="0"/>
              <a:t>metodologico-didattica</a:t>
            </a:r>
            <a:r>
              <a:rPr lang="it-IT" sz="2900" dirty="0" smtClean="0"/>
              <a:t> e disciplinare;</a:t>
            </a:r>
          </a:p>
          <a:p>
            <a:pPr algn="just">
              <a:lnSpc>
                <a:spcPct val="150000"/>
              </a:lnSpc>
              <a:buFont typeface="Wingdings" pitchFamily="2" charset="2"/>
              <a:buChar char="v"/>
            </a:pPr>
            <a:r>
              <a:rPr lang="it-IT" sz="2900" dirty="0" smtClean="0"/>
              <a:t>Pareri e proposte sugli atti normativi.</a:t>
            </a:r>
          </a:p>
          <a:p>
            <a:pPr algn="just">
              <a:lnSpc>
                <a:spcPct val="150000"/>
              </a:lnSpc>
              <a:buFont typeface="Wingdings" pitchFamily="2" charset="2"/>
              <a:buChar char="v"/>
            </a:pPr>
            <a:endParaRPr lang="it-IT" dirty="0"/>
          </a:p>
        </p:txBody>
      </p:sp>
      <p:sp>
        <p:nvSpPr>
          <p:cNvPr id="4" name="Segnaposto piè di pagina 3"/>
          <p:cNvSpPr>
            <a:spLocks noGrp="1"/>
          </p:cNvSpPr>
          <p:nvPr>
            <p:ph type="ftr" sz="quarter" idx="11"/>
          </p:nvPr>
        </p:nvSpPr>
        <p:spPr>
          <a:xfrm>
            <a:off x="1391784" y="6346372"/>
            <a:ext cx="5943600" cy="228600"/>
          </a:xfrm>
        </p:spPr>
        <p:txBody>
          <a:bodyPr/>
          <a:lstStyle/>
          <a:p>
            <a:r>
              <a:rPr lang="it-IT" dirty="0"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Art. 16 D. </a:t>
            </a:r>
            <a:r>
              <a:rPr lang="it-IT" dirty="0" err="1" smtClean="0"/>
              <a:t>Lgs</a:t>
            </a:r>
            <a:r>
              <a:rPr lang="it-IT" dirty="0" smtClean="0"/>
              <a:t>. N. 66/2017</a:t>
            </a:r>
            <a:endParaRPr lang="it-IT" dirty="0"/>
          </a:p>
        </p:txBody>
      </p:sp>
      <p:sp>
        <p:nvSpPr>
          <p:cNvPr id="3" name="Segnaposto contenuto 2"/>
          <p:cNvSpPr>
            <a:spLocks noGrp="1"/>
          </p:cNvSpPr>
          <p:nvPr>
            <p:ph idx="1"/>
          </p:nvPr>
        </p:nvSpPr>
        <p:spPr/>
        <p:txBody>
          <a:bodyPr/>
          <a:lstStyle/>
          <a:p>
            <a:pPr algn="ctr">
              <a:buNone/>
            </a:pPr>
            <a:r>
              <a:rPr lang="it-IT" b="1" dirty="0" smtClean="0">
                <a:solidFill>
                  <a:srgbClr val="FF0000"/>
                </a:solidFill>
              </a:rPr>
              <a:t>Istruzione domiciliare</a:t>
            </a:r>
          </a:p>
          <a:p>
            <a:pPr algn="just">
              <a:lnSpc>
                <a:spcPct val="150000"/>
              </a:lnSpc>
              <a:buNone/>
            </a:pPr>
            <a:r>
              <a:rPr lang="it-IT" dirty="0" smtClean="0"/>
              <a:t>	Le istituzioni scolastiche, in collaborazione con l’USR, gli Enti locali e le ASL, individuano azioni per garantire il diritto all’istruzione ai bambini, agli alunni, agli studenti cui sia accertata l’impossibilità di frequentare la scuola per un periodo non inferiore a trenta giorni di lezione, a causa di gravi patologie certificate.</a:t>
            </a:r>
            <a:endParaRPr lang="it-IT" dirty="0"/>
          </a:p>
        </p:txBody>
      </p:sp>
      <p:sp>
        <p:nvSpPr>
          <p:cNvPr id="4" name="Segnaposto piè di pagina 3"/>
          <p:cNvSpPr>
            <a:spLocks noGrp="1"/>
          </p:cNvSpPr>
          <p:nvPr>
            <p:ph type="ftr" sz="quarter" idx="11"/>
          </p:nvPr>
        </p:nvSpPr>
        <p:spPr/>
        <p:txBody>
          <a:bodyPr/>
          <a:lstStyle/>
          <a:p>
            <a:r>
              <a:rPr lang="it-IT" dirty="0"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algn="ctr" rtl="0"/>
            <a:r>
              <a:rPr lang="it-IT" dirty="0" smtClean="0"/>
              <a:t>Art. 1 D. </a:t>
            </a:r>
            <a:r>
              <a:rPr lang="it-IT" dirty="0" err="1" smtClean="0"/>
              <a:t>Lgs</a:t>
            </a:r>
            <a:r>
              <a:rPr lang="it-IT" dirty="0" smtClean="0"/>
              <a:t>. N. 66/2017</a:t>
            </a:r>
            <a:endParaRPr lang="it-IT" dirty="0"/>
          </a:p>
        </p:txBody>
      </p:sp>
      <p:sp>
        <p:nvSpPr>
          <p:cNvPr id="3" name="Segnaposto contenuto 2"/>
          <p:cNvSpPr>
            <a:spLocks noGrp="1"/>
          </p:cNvSpPr>
          <p:nvPr>
            <p:ph idx="1"/>
          </p:nvPr>
        </p:nvSpPr>
        <p:spPr/>
        <p:txBody>
          <a:bodyPr rtlCol="0"/>
          <a:lstStyle/>
          <a:p>
            <a:pPr rtl="0">
              <a:buFont typeface="Wingdings" pitchFamily="2" charset="2"/>
              <a:buChar char="v"/>
            </a:pPr>
            <a:r>
              <a:rPr lang="it-IT" b="1" dirty="0" smtClean="0">
                <a:solidFill>
                  <a:srgbClr val="FF0000"/>
                </a:solidFill>
              </a:rPr>
              <a:t>INCLUSIONE. Che cos’è</a:t>
            </a:r>
          </a:p>
          <a:p>
            <a:pPr algn="just" rtl="0">
              <a:buNone/>
            </a:pPr>
            <a:r>
              <a:rPr lang="it-IT" dirty="0" smtClean="0"/>
              <a:t>	L’inclusione riguarda le bambine e i bambini, le alunne e gli alunni, le studentesse e gli studenti. Risponde ai differenti bisogni educativi e si realizza attraverso strategie educative didattiche finalizzate allo sviluppo delle potenzialità di ciascuno nel rispetto del diritto all’autodeterminazione e all’accomodamento ragionevole, nella prospettiva della migliore qualità di vita.</a:t>
            </a:r>
            <a:endParaRPr lang="it-IT" dirty="0"/>
          </a:p>
        </p:txBody>
      </p:sp>
      <p:sp>
        <p:nvSpPr>
          <p:cNvPr id="4" name="Segnaposto piè di pagina 3"/>
          <p:cNvSpPr>
            <a:spLocks noGrp="1"/>
          </p:cNvSpPr>
          <p:nvPr>
            <p:ph type="ftr" sz="quarter" idx="11"/>
          </p:nvPr>
        </p:nvSpPr>
        <p:spPr>
          <a:xfrm>
            <a:off x="1535476" y="6072052"/>
            <a:ext cx="5943600" cy="228600"/>
          </a:xfrm>
        </p:spPr>
        <p:txBody>
          <a:bodyPr/>
          <a:lstStyle/>
          <a:p>
            <a:pPr rtl="0"/>
            <a:r>
              <a:rPr lang="it-IT" dirty="0" smtClean="0"/>
              <a:t>Nadia Sensi 2017 ©</a:t>
            </a:r>
            <a:endParaRPr lang="it-IT" dirty="0"/>
          </a:p>
        </p:txBody>
      </p:sp>
    </p:spTree>
    <p:extLst>
      <p:ext uri="{BB962C8B-B14F-4D97-AF65-F5344CB8AC3E}">
        <p14:creationId xmlns:p14="http://schemas.microsoft.com/office/powerpoint/2010/main" xmlns="" val="92330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algn="ctr" rtl="0"/>
            <a:r>
              <a:rPr lang="it-IT" dirty="0" smtClean="0"/>
              <a:t>Art. 1 D. </a:t>
            </a:r>
            <a:r>
              <a:rPr lang="it-IT" dirty="0" err="1" smtClean="0"/>
              <a:t>Lgs</a:t>
            </a:r>
            <a:r>
              <a:rPr lang="it-IT" dirty="0" smtClean="0"/>
              <a:t>. N. 66/2017</a:t>
            </a:r>
            <a:endParaRPr lang="it-IT" dirty="0"/>
          </a:p>
        </p:txBody>
      </p:sp>
      <p:sp>
        <p:nvSpPr>
          <p:cNvPr id="3" name="Segnaposto contenuto 2"/>
          <p:cNvSpPr>
            <a:spLocks noGrp="1"/>
          </p:cNvSpPr>
          <p:nvPr>
            <p:ph idx="1"/>
          </p:nvPr>
        </p:nvSpPr>
        <p:spPr/>
        <p:txBody>
          <a:bodyPr rtlCol="0"/>
          <a:lstStyle/>
          <a:p>
            <a:pPr rtl="0">
              <a:buFont typeface="Wingdings" pitchFamily="2" charset="2"/>
              <a:buChar char="v"/>
            </a:pPr>
            <a:r>
              <a:rPr lang="it-IT" b="1" dirty="0" smtClean="0">
                <a:solidFill>
                  <a:srgbClr val="FF0000"/>
                </a:solidFill>
              </a:rPr>
              <a:t>INCLUSIONE. Come si realizza</a:t>
            </a:r>
          </a:p>
          <a:p>
            <a:pPr algn="just" rtl="0">
              <a:buNone/>
            </a:pPr>
            <a:r>
              <a:rPr lang="it-IT" dirty="0" smtClean="0"/>
              <a:t>	L’inclusione si realizza nell’identità culturale, educativa, progettuale, nell’organizzazione e nel curricolo delle istituzioni scolastiche, attraverso la definizione e la condivisione del progetto individuale fra scuole, famiglie e altri soggetti, pubblici e privati operanti sul territorio.</a:t>
            </a:r>
            <a:endParaRPr lang="it-IT" dirty="0"/>
          </a:p>
        </p:txBody>
      </p:sp>
      <p:sp>
        <p:nvSpPr>
          <p:cNvPr id="4" name="Segnaposto piè di pagina 3"/>
          <p:cNvSpPr>
            <a:spLocks noGrp="1"/>
          </p:cNvSpPr>
          <p:nvPr>
            <p:ph type="ftr" sz="quarter" idx="11"/>
          </p:nvPr>
        </p:nvSpPr>
        <p:spPr/>
        <p:txBody>
          <a:bodyPr/>
          <a:lstStyle/>
          <a:p>
            <a:r>
              <a:rPr lang="it-IT" dirty="0" smtClean="0"/>
              <a:t>Nadia Sensi 2017 ©</a:t>
            </a:r>
            <a:endParaRPr lang="it-IT" dirty="0"/>
          </a:p>
        </p:txBody>
      </p:sp>
    </p:spTree>
    <p:extLst>
      <p:ext uri="{BB962C8B-B14F-4D97-AF65-F5344CB8AC3E}">
        <p14:creationId xmlns:p14="http://schemas.microsoft.com/office/powerpoint/2010/main" xmlns="" val="92330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algn="ctr" rtl="0"/>
            <a:r>
              <a:rPr lang="it-IT" dirty="0" smtClean="0"/>
              <a:t>Art. 2 D. </a:t>
            </a:r>
            <a:r>
              <a:rPr lang="it-IT" dirty="0" err="1" smtClean="0"/>
              <a:t>Lgs</a:t>
            </a:r>
            <a:r>
              <a:rPr lang="it-IT" dirty="0" smtClean="0"/>
              <a:t>. N. 66/2017</a:t>
            </a:r>
            <a:endParaRPr lang="it-IT" dirty="0"/>
          </a:p>
        </p:txBody>
      </p:sp>
      <p:sp>
        <p:nvSpPr>
          <p:cNvPr id="3" name="Segnaposto contenuto 2"/>
          <p:cNvSpPr>
            <a:spLocks noGrp="1"/>
          </p:cNvSpPr>
          <p:nvPr>
            <p:ph idx="1"/>
          </p:nvPr>
        </p:nvSpPr>
        <p:spPr/>
        <p:txBody>
          <a:bodyPr rtlCol="0">
            <a:normAutofit lnSpcReduction="10000"/>
          </a:bodyPr>
          <a:lstStyle/>
          <a:p>
            <a:pPr rtl="0">
              <a:buFont typeface="Wingdings" pitchFamily="2" charset="2"/>
              <a:buChar char="v"/>
            </a:pPr>
            <a:r>
              <a:rPr lang="it-IT" b="1" dirty="0" smtClean="0">
                <a:solidFill>
                  <a:srgbClr val="FF0000"/>
                </a:solidFill>
              </a:rPr>
              <a:t>AMBITO </a:t>
            </a:r>
            <a:r>
              <a:rPr lang="it-IT" b="1" dirty="0" err="1" smtClean="0">
                <a:solidFill>
                  <a:srgbClr val="FF0000"/>
                </a:solidFill>
              </a:rPr>
              <a:t>DI</a:t>
            </a:r>
            <a:r>
              <a:rPr lang="it-IT" b="1" dirty="0" smtClean="0">
                <a:solidFill>
                  <a:srgbClr val="FF0000"/>
                </a:solidFill>
              </a:rPr>
              <a:t> APPLICAZIONE</a:t>
            </a:r>
          </a:p>
          <a:p>
            <a:pPr algn="just" rtl="0">
              <a:buNone/>
            </a:pPr>
            <a:r>
              <a:rPr lang="it-IT" dirty="0" smtClean="0"/>
              <a:t>	Le disposizioni di questo decreto si applicano ai soggetti con disabilità certificata (</a:t>
            </a:r>
            <a:r>
              <a:rPr lang="it-IT" b="1" dirty="0" smtClean="0"/>
              <a:t>Art. 3, L. 104/1992</a:t>
            </a:r>
            <a:r>
              <a:rPr lang="it-IT" dirty="0" smtClean="0"/>
              <a:t>): bambini della scuola dell’infanzia, alunni della scuola primaria e secondaria di primo grado, studenti della scuola secondaria di secondo grado.</a:t>
            </a:r>
          </a:p>
          <a:p>
            <a:pPr algn="just" rtl="0">
              <a:buNone/>
            </a:pPr>
            <a:endParaRPr lang="it-IT" dirty="0" smtClean="0"/>
          </a:p>
          <a:p>
            <a:pPr algn="just" rtl="0">
              <a:buNone/>
            </a:pPr>
            <a:r>
              <a:rPr lang="it-IT" dirty="0" smtClean="0"/>
              <a:t>	L’inclusione scolastica è attuata attraverso la definizione e la condivisione del </a:t>
            </a:r>
            <a:r>
              <a:rPr lang="it-IT" b="1" dirty="0" smtClean="0"/>
              <a:t>Piano Educativo Individualizzato (PEI), </a:t>
            </a:r>
            <a:r>
              <a:rPr lang="it-IT" dirty="0" smtClean="0"/>
              <a:t>come parte integrante del </a:t>
            </a:r>
            <a:r>
              <a:rPr lang="it-IT" b="1" dirty="0" smtClean="0"/>
              <a:t>Progetto Individuale</a:t>
            </a:r>
            <a:r>
              <a:rPr lang="it-IT" dirty="0" smtClean="0"/>
              <a:t>.</a:t>
            </a:r>
            <a:endParaRPr lang="it-IT" dirty="0"/>
          </a:p>
        </p:txBody>
      </p:sp>
      <p:sp>
        <p:nvSpPr>
          <p:cNvPr id="4" name="Segnaposto piè di pagina 3"/>
          <p:cNvSpPr>
            <a:spLocks noGrp="1"/>
          </p:cNvSpPr>
          <p:nvPr>
            <p:ph type="ftr" sz="quarter" idx="11"/>
          </p:nvPr>
        </p:nvSpPr>
        <p:spPr>
          <a:xfrm>
            <a:off x="1548538" y="6215743"/>
            <a:ext cx="5943600" cy="228600"/>
          </a:xfrm>
        </p:spPr>
        <p:txBody>
          <a:bodyPr/>
          <a:lstStyle/>
          <a:p>
            <a:r>
              <a:rPr lang="it-IT" dirty="0" smtClean="0"/>
              <a:t>Nadia Sensi 2017 ©</a:t>
            </a:r>
            <a:endParaRPr lang="it-IT" dirty="0"/>
          </a:p>
        </p:txBody>
      </p:sp>
    </p:spTree>
    <p:extLst>
      <p:ext uri="{BB962C8B-B14F-4D97-AF65-F5344CB8AC3E}">
        <p14:creationId xmlns:p14="http://schemas.microsoft.com/office/powerpoint/2010/main" xmlns="" val="92330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Art. 3 D. </a:t>
            </a:r>
            <a:r>
              <a:rPr lang="it-IT" dirty="0" err="1" smtClean="0"/>
              <a:t>Lgs</a:t>
            </a:r>
            <a:r>
              <a:rPr lang="it-IT" dirty="0" smtClean="0"/>
              <a:t>. N. 66/2017</a:t>
            </a:r>
            <a:endParaRPr lang="it-IT" dirty="0"/>
          </a:p>
        </p:txBody>
      </p:sp>
      <p:sp>
        <p:nvSpPr>
          <p:cNvPr id="3" name="Segnaposto contenuto 2"/>
          <p:cNvSpPr>
            <a:spLocks noGrp="1"/>
          </p:cNvSpPr>
          <p:nvPr>
            <p:ph idx="1"/>
          </p:nvPr>
        </p:nvSpPr>
        <p:spPr/>
        <p:txBody>
          <a:bodyPr/>
          <a:lstStyle/>
          <a:p>
            <a:pPr>
              <a:buFont typeface="Wingdings" pitchFamily="2" charset="2"/>
              <a:buChar char="v"/>
            </a:pPr>
            <a:r>
              <a:rPr lang="it-IT" b="1" dirty="0" smtClean="0">
                <a:solidFill>
                  <a:srgbClr val="FF0000"/>
                </a:solidFill>
              </a:rPr>
              <a:t>COMPETENZE</a:t>
            </a:r>
          </a:p>
          <a:p>
            <a:pPr algn="just">
              <a:lnSpc>
                <a:spcPct val="200000"/>
              </a:lnSpc>
              <a:buNone/>
            </a:pPr>
            <a:r>
              <a:rPr lang="it-IT" dirty="0" smtClean="0">
                <a:solidFill>
                  <a:srgbClr val="FF0000"/>
                </a:solidFill>
              </a:rPr>
              <a:t>	</a:t>
            </a:r>
            <a:r>
              <a:rPr lang="it-IT" sz="2800" dirty="0" smtClean="0"/>
              <a:t>Lo Stato, le Regioni, gli Enti Locali garantiscono le prestazioni per l’inclusione scolastica.</a:t>
            </a:r>
          </a:p>
          <a:p>
            <a:pPr algn="just">
              <a:buNone/>
            </a:pPr>
            <a:endParaRPr lang="it-IT" dirty="0" smtClean="0"/>
          </a:p>
          <a:p>
            <a:endParaRPr lang="it-IT" dirty="0"/>
          </a:p>
        </p:txBody>
      </p:sp>
      <p:sp>
        <p:nvSpPr>
          <p:cNvPr id="4" name="Segnaposto piè di pagina 3"/>
          <p:cNvSpPr>
            <a:spLocks noGrp="1"/>
          </p:cNvSpPr>
          <p:nvPr>
            <p:ph type="ftr" sz="quarter" idx="11"/>
          </p:nvPr>
        </p:nvSpPr>
        <p:spPr>
          <a:xfrm>
            <a:off x="1496287" y="5980612"/>
            <a:ext cx="5943600" cy="228600"/>
          </a:xfrm>
        </p:spPr>
        <p:txBody>
          <a:bodyPr/>
          <a:lstStyle/>
          <a:p>
            <a:r>
              <a:rPr lang="it-IT" dirty="0" smtClean="0"/>
              <a:t>Nadia Sensi 2017 ©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algn="ctr"/>
            <a:r>
              <a:rPr lang="it-IT" dirty="0" smtClean="0"/>
              <a:t>Art. 3 D. </a:t>
            </a:r>
            <a:r>
              <a:rPr lang="it-IT" dirty="0" err="1" smtClean="0"/>
              <a:t>Lgs</a:t>
            </a:r>
            <a:r>
              <a:rPr lang="it-IT" dirty="0" smtClean="0"/>
              <a:t>. N. 66/2017</a:t>
            </a:r>
            <a:endParaRPr lang="it-IT" dirty="0"/>
          </a:p>
        </p:txBody>
      </p:sp>
      <p:sp>
        <p:nvSpPr>
          <p:cNvPr id="4" name="Segnaposto contenuto 3"/>
          <p:cNvSpPr>
            <a:spLocks noGrp="1"/>
          </p:cNvSpPr>
          <p:nvPr>
            <p:ph idx="1"/>
          </p:nvPr>
        </p:nvSpPr>
        <p:spPr/>
        <p:txBody>
          <a:bodyPr rtlCol="0">
            <a:normAutofit fontScale="92500" lnSpcReduction="20000"/>
          </a:bodyPr>
          <a:lstStyle/>
          <a:p>
            <a:pPr algn="ctr" rtl="0">
              <a:buNone/>
            </a:pPr>
            <a:r>
              <a:rPr lang="it-IT" dirty="0" smtClean="0"/>
              <a:t>	</a:t>
            </a:r>
            <a:r>
              <a:rPr lang="it-IT" dirty="0" smtClean="0">
                <a:solidFill>
                  <a:srgbClr val="FF0000"/>
                </a:solidFill>
              </a:rPr>
              <a:t>Competenze dello Stato:</a:t>
            </a:r>
          </a:p>
          <a:p>
            <a:pPr algn="just" rtl="0">
              <a:buFont typeface="Wingdings" pitchFamily="2" charset="2"/>
              <a:buChar char="v"/>
            </a:pPr>
            <a:r>
              <a:rPr lang="it-IT" dirty="0" smtClean="0"/>
              <a:t>All’</a:t>
            </a:r>
            <a:r>
              <a:rPr lang="it-IT" b="1" dirty="0" smtClean="0"/>
              <a:t>assegnazione dei docenti </a:t>
            </a:r>
            <a:r>
              <a:rPr lang="it-IT" dirty="0" smtClean="0"/>
              <a:t>per il sostegno didattico</a:t>
            </a:r>
          </a:p>
          <a:p>
            <a:pPr algn="just" rtl="0">
              <a:buFont typeface="Wingdings" pitchFamily="2" charset="2"/>
              <a:buChar char="v"/>
            </a:pPr>
            <a:r>
              <a:rPr lang="it-IT" dirty="0" smtClean="0"/>
              <a:t>Alla </a:t>
            </a:r>
            <a:r>
              <a:rPr lang="it-IT" b="1" dirty="0" smtClean="0"/>
              <a:t>definizione dell’organico </a:t>
            </a:r>
            <a:r>
              <a:rPr lang="it-IT" dirty="0" smtClean="0"/>
              <a:t>del personale amministrativo, tecnico ed ausiliario (ATA) tenendo conto della presenza di bambini, alunni e studenti con disabilità certificata.</a:t>
            </a:r>
          </a:p>
          <a:p>
            <a:pPr algn="just" rtl="0">
              <a:buFont typeface="Wingdings" pitchFamily="2" charset="2"/>
              <a:buChar char="v"/>
            </a:pPr>
            <a:r>
              <a:rPr lang="it-IT" dirty="0" smtClean="0"/>
              <a:t>All’</a:t>
            </a:r>
            <a:r>
              <a:rPr lang="it-IT" b="1" dirty="0" smtClean="0"/>
              <a:t>assegnazione dei collaboratori scolastici </a:t>
            </a:r>
            <a:r>
              <a:rPr lang="it-IT" dirty="0" smtClean="0"/>
              <a:t>per lo svolgimento di compiti di assistenza previsti dal profilo professionale.</a:t>
            </a:r>
          </a:p>
          <a:p>
            <a:pPr algn="just" rtl="0">
              <a:buFont typeface="Wingdings" pitchFamily="2" charset="2"/>
              <a:buChar char="v"/>
            </a:pPr>
            <a:r>
              <a:rPr lang="it-IT" dirty="0" smtClean="0"/>
              <a:t>All’assegnazione alle istituzioni scolastiche del sistema nazionale di istruzione di un </a:t>
            </a:r>
            <a:r>
              <a:rPr lang="it-IT" b="1" dirty="0" smtClean="0"/>
              <a:t>contributo economico </a:t>
            </a:r>
            <a:r>
              <a:rPr lang="it-IT" dirty="0" err="1" smtClean="0"/>
              <a:t>parametrato</a:t>
            </a:r>
            <a:r>
              <a:rPr lang="it-IT" dirty="0" smtClean="0"/>
              <a:t> al numero dei bambini, degli alunni e degli studenti disabili ed alla relativa percentuale rispetto al numero complessivo dei frequentanti.</a:t>
            </a:r>
          </a:p>
          <a:p>
            <a:pPr rtl="0">
              <a:buFont typeface="Wingdings" pitchFamily="2" charset="2"/>
              <a:buChar char="v"/>
            </a:pPr>
            <a:endParaRPr lang="it-IT" dirty="0"/>
          </a:p>
        </p:txBody>
      </p:sp>
      <p:sp>
        <p:nvSpPr>
          <p:cNvPr id="5" name="Segnaposto piè di pagina 4"/>
          <p:cNvSpPr>
            <a:spLocks noGrp="1"/>
          </p:cNvSpPr>
          <p:nvPr>
            <p:ph type="ftr" sz="quarter" idx="11"/>
          </p:nvPr>
        </p:nvSpPr>
        <p:spPr/>
        <p:txBody>
          <a:bodyPr/>
          <a:lstStyle/>
          <a:p>
            <a:r>
              <a:rPr lang="it-IT" dirty="0" smtClean="0"/>
              <a:t>Nadia Sensi 2017 ©</a:t>
            </a:r>
            <a:endParaRPr lang="it-IT" dirty="0"/>
          </a:p>
        </p:txBody>
      </p:sp>
    </p:spTree>
    <p:extLst>
      <p:ext uri="{BB962C8B-B14F-4D97-AF65-F5344CB8AC3E}">
        <p14:creationId xmlns:p14="http://schemas.microsoft.com/office/powerpoint/2010/main" xmlns="" val="20246944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algn="ctr"/>
            <a:r>
              <a:rPr lang="it-IT" dirty="0" smtClean="0"/>
              <a:t>Art. 3 D. </a:t>
            </a:r>
            <a:r>
              <a:rPr lang="it-IT" dirty="0" err="1" smtClean="0"/>
              <a:t>Lgs</a:t>
            </a:r>
            <a:r>
              <a:rPr lang="it-IT" dirty="0" smtClean="0"/>
              <a:t>. N. 66/2017</a:t>
            </a:r>
            <a:endParaRPr lang="it-IT" dirty="0"/>
          </a:p>
        </p:txBody>
      </p:sp>
      <p:sp>
        <p:nvSpPr>
          <p:cNvPr id="4" name="Segnaposto contenuto 3"/>
          <p:cNvSpPr>
            <a:spLocks noGrp="1"/>
          </p:cNvSpPr>
          <p:nvPr>
            <p:ph idx="1"/>
          </p:nvPr>
        </p:nvSpPr>
        <p:spPr/>
        <p:txBody>
          <a:bodyPr rtlCol="0">
            <a:normAutofit/>
          </a:bodyPr>
          <a:lstStyle/>
          <a:p>
            <a:pPr algn="ctr" rtl="0">
              <a:buNone/>
            </a:pPr>
            <a:r>
              <a:rPr lang="it-IT" dirty="0" smtClean="0"/>
              <a:t>	</a:t>
            </a:r>
            <a:r>
              <a:rPr lang="it-IT" dirty="0" smtClean="0">
                <a:solidFill>
                  <a:srgbClr val="FF0000"/>
                </a:solidFill>
              </a:rPr>
              <a:t>Competenze delle Regioni:</a:t>
            </a:r>
          </a:p>
          <a:p>
            <a:pPr algn="just" rtl="0">
              <a:lnSpc>
                <a:spcPct val="150000"/>
              </a:lnSpc>
              <a:buFont typeface="Wingdings" pitchFamily="2" charset="2"/>
              <a:buChar char="v"/>
            </a:pPr>
            <a:r>
              <a:rPr lang="it-IT" dirty="0" smtClean="0"/>
              <a:t>Le Regioni, insieme allo Stato ed alle province autonome di Trento e Bolzano individuano i criteri per una progressiva uniformità, su tutto il territorio nazionale, della </a:t>
            </a:r>
            <a:r>
              <a:rPr lang="it-IT" b="1" dirty="0" smtClean="0"/>
              <a:t>definizione dei profili professionali</a:t>
            </a:r>
            <a:r>
              <a:rPr lang="it-IT" dirty="0" smtClean="0"/>
              <a:t> del personale destinato all’assistenza per l’autonomia e per la comunicazione personale.</a:t>
            </a:r>
            <a:endParaRPr lang="it-IT" dirty="0"/>
          </a:p>
        </p:txBody>
      </p:sp>
      <p:sp>
        <p:nvSpPr>
          <p:cNvPr id="5" name="Segnaposto piè di pagina 4"/>
          <p:cNvSpPr>
            <a:spLocks noGrp="1"/>
          </p:cNvSpPr>
          <p:nvPr>
            <p:ph type="ftr" sz="quarter" idx="11"/>
          </p:nvPr>
        </p:nvSpPr>
        <p:spPr/>
        <p:txBody>
          <a:bodyPr/>
          <a:lstStyle/>
          <a:p>
            <a:r>
              <a:rPr lang="it-IT" dirty="0" smtClean="0"/>
              <a:t>Nadia Sensi 2017 ©</a:t>
            </a:r>
            <a:endParaRPr lang="it-IT" dirty="0"/>
          </a:p>
        </p:txBody>
      </p:sp>
    </p:spTree>
    <p:extLst>
      <p:ext uri="{BB962C8B-B14F-4D97-AF65-F5344CB8AC3E}">
        <p14:creationId xmlns:p14="http://schemas.microsoft.com/office/powerpoint/2010/main" xmlns="" val="20246944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solidFill>
                  <a:srgbClr val="FF0000"/>
                </a:solidFill>
              </a:rPr>
              <a:t>Infine…</a:t>
            </a:r>
            <a:endParaRPr lang="it-IT" dirty="0">
              <a:solidFill>
                <a:srgbClr val="FF0000"/>
              </a:solidFill>
            </a:endParaRPr>
          </a:p>
        </p:txBody>
      </p:sp>
      <p:sp>
        <p:nvSpPr>
          <p:cNvPr id="3" name="Segnaposto contenuto 2"/>
          <p:cNvSpPr>
            <a:spLocks noGrp="1"/>
          </p:cNvSpPr>
          <p:nvPr>
            <p:ph idx="1"/>
          </p:nvPr>
        </p:nvSpPr>
        <p:spPr/>
        <p:txBody>
          <a:bodyPr/>
          <a:lstStyle/>
          <a:p>
            <a:pPr>
              <a:lnSpc>
                <a:spcPct val="200000"/>
              </a:lnSpc>
              <a:buNone/>
            </a:pPr>
            <a:r>
              <a:rPr lang="it-IT" dirty="0" smtClean="0"/>
              <a:t>	Stato, Regioni ed Enti Locali garantiscono l’accessibilità e la fruibilità dei </a:t>
            </a:r>
            <a:r>
              <a:rPr lang="it-IT" b="1" dirty="0" smtClean="0"/>
              <a:t>sussidi didattici </a:t>
            </a:r>
            <a:r>
              <a:rPr lang="it-IT" dirty="0" smtClean="0"/>
              <a:t>e degli </a:t>
            </a:r>
            <a:r>
              <a:rPr lang="it-IT" b="1" dirty="0" smtClean="0"/>
              <a:t>strumenti tecnologici </a:t>
            </a:r>
            <a:r>
              <a:rPr lang="it-IT" dirty="0" smtClean="0"/>
              <a:t>e </a:t>
            </a:r>
            <a:r>
              <a:rPr lang="it-IT" b="1" dirty="0" smtClean="0"/>
              <a:t>digitali</a:t>
            </a:r>
            <a:r>
              <a:rPr lang="it-IT" dirty="0" smtClean="0"/>
              <a:t> necessari per l’inclusione scolastica.</a:t>
            </a:r>
            <a:endParaRPr lang="it-IT" dirty="0"/>
          </a:p>
        </p:txBody>
      </p:sp>
      <p:sp>
        <p:nvSpPr>
          <p:cNvPr id="4" name="Segnaposto piè di pagina 3"/>
          <p:cNvSpPr>
            <a:spLocks noGrp="1"/>
          </p:cNvSpPr>
          <p:nvPr>
            <p:ph type="ftr" sz="quarter" idx="11"/>
          </p:nvPr>
        </p:nvSpPr>
        <p:spPr/>
        <p:txBody>
          <a:bodyPr/>
          <a:lstStyle/>
          <a:p>
            <a:r>
              <a:rPr lang="it-IT" dirty="0" smtClean="0"/>
              <a:t>Nadia Sensi 2017 ©</a:t>
            </a:r>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9532640_TF03431377.potx" id="{4A9228DC-24B8-4FB6-B608-D7A41AA068FF}" vid="{DD4AB564-C0F8-40A4-819D-C47843D8BB03}"/>
    </a:ext>
  </a:extLst>
</a:theme>
</file>

<file path=ppt/theme/theme2.xml><?xml version="1.0" encoding="utf-8"?>
<a:theme xmlns:a="http://schemas.openxmlformats.org/drawingml/2006/main" name="Tema di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211</TotalTime>
  <Words>1500</Words>
  <Application>Microsoft Office PowerPoint</Application>
  <PresentationFormat>Personalizzato</PresentationFormat>
  <Paragraphs>189</Paragraphs>
  <Slides>29</Slides>
  <Notes>8</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tf03431377</vt:lpstr>
      <vt:lpstr>Norme per la promozione dell’inclusione scolastica degli studenti con disabilità  (art. 1, commi 180-181, lettera C, Legge 107/2015)</vt:lpstr>
      <vt:lpstr>Excursus in breve</vt:lpstr>
      <vt:lpstr>Art. 1 D. Lgs. N. 66/2017</vt:lpstr>
      <vt:lpstr>Art. 1 D. Lgs. N. 66/2017</vt:lpstr>
      <vt:lpstr>Art. 2 D. Lgs. N. 66/2017</vt:lpstr>
      <vt:lpstr>Art. 3 D. Lgs. N. 66/2017</vt:lpstr>
      <vt:lpstr>Art. 3 D. Lgs. N. 66/2017</vt:lpstr>
      <vt:lpstr>Art. 3 D. Lgs. N. 66/2017</vt:lpstr>
      <vt:lpstr>Infine…</vt:lpstr>
      <vt:lpstr>Art. 4 D. Lgs. N. 66/2017</vt:lpstr>
      <vt:lpstr>Art. 4 D. Lgs. N. 66/2017</vt:lpstr>
      <vt:lpstr>Art. 5 D. Lgs. N. 66/2017</vt:lpstr>
      <vt:lpstr>Commissione medica per accertamento</vt:lpstr>
      <vt:lpstr>Commissione medica per Profilo di funzionamento (Unità di valutazione multidisciplinare)</vt:lpstr>
      <vt:lpstr>Profilo di Funzionamento</vt:lpstr>
      <vt:lpstr>Art. 6 D. Lgs. N. 66/2017</vt:lpstr>
      <vt:lpstr>Art. 7 D. Lgs. N. 66/2017</vt:lpstr>
      <vt:lpstr>Art. 7 D. Lgs. N. 66/2017</vt:lpstr>
      <vt:lpstr>Art. 8 D. Lgs. N. 66/2017</vt:lpstr>
      <vt:lpstr>Art. 9 D. Lgs. N. 66/2017</vt:lpstr>
      <vt:lpstr>Art. 9 D. Lgs. N. 66/2017</vt:lpstr>
      <vt:lpstr>Art. 9 D. Lgs. N. 66/2017</vt:lpstr>
      <vt:lpstr>Art. 10 D. Lgs. N. 66/2017</vt:lpstr>
      <vt:lpstr>Il MIUR indica modalità di riconoscimento di scuole polo che svolgono azioni di supporto e consulenza con le reti del territorio per la promozione della ricerca, sperimentazione e sviluppo di metodologie ed uso di strumenti didattici per l’inclusione.</vt:lpstr>
      <vt:lpstr>Art. 12 D. Lgs. N. 66/2017</vt:lpstr>
      <vt:lpstr>Art. 13 D. Lgs. N. 66/2017</vt:lpstr>
      <vt:lpstr>Art. 14 D. Lgs. N. 66/2017</vt:lpstr>
      <vt:lpstr>Art. 15 D. Lgs. N. 66/2017</vt:lpstr>
      <vt:lpstr>Art. 16 D. Lgs. N. 66/2017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titolo</dc:title>
  <dc:creator>Nadia</dc:creator>
  <cp:lastModifiedBy>Nadia</cp:lastModifiedBy>
  <cp:revision>41</cp:revision>
  <dcterms:created xsi:type="dcterms:W3CDTF">2017-07-06T10:50:18Z</dcterms:created>
  <dcterms:modified xsi:type="dcterms:W3CDTF">2017-07-06T15:20:38Z</dcterms:modified>
</cp:coreProperties>
</file>